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sldIdLst>
    <p:sldId id="276" r:id="rId2"/>
    <p:sldId id="277" r:id="rId3"/>
    <p:sldId id="27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31.emf"/><Relationship Id="rId3" Type="http://schemas.openxmlformats.org/officeDocument/2006/relationships/image" Target="../media/image26.wmf"/><Relationship Id="rId7" Type="http://schemas.openxmlformats.org/officeDocument/2006/relationships/image" Target="../media/image30.emf"/><Relationship Id="rId2" Type="http://schemas.openxmlformats.org/officeDocument/2006/relationships/image" Target="../media/image25.wmf"/><Relationship Id="rId1" Type="http://schemas.openxmlformats.org/officeDocument/2006/relationships/image" Target="../media/image23.wmf"/><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image" Target="../media/image19.emf"/><Relationship Id="rId4"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73410" name="Group 2"/>
          <p:cNvGrpSpPr>
            <a:grpSpLocks/>
          </p:cNvGrpSpPr>
          <p:nvPr/>
        </p:nvGrpSpPr>
        <p:grpSpPr bwMode="auto">
          <a:xfrm>
            <a:off x="4716463" y="5345113"/>
            <a:ext cx="4427537" cy="1512887"/>
            <a:chOff x="2971" y="3367"/>
            <a:chExt cx="2789" cy="953"/>
          </a:xfrm>
        </p:grpSpPr>
        <p:sp>
          <p:nvSpPr>
            <p:cNvPr id="273411"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12"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13"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14"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15"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16"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17"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18"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19"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20"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21"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22"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23"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24"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3425"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grpSp>
      <p:sp>
        <p:nvSpPr>
          <p:cNvPr id="273426" name="Rectangle 18"/>
          <p:cNvSpPr>
            <a:spLocks noGrp="1" noChangeArrowheads="1"/>
          </p:cNvSpPr>
          <p:nvPr>
            <p:ph type="ctrTitle" sz="quarter"/>
          </p:nvPr>
        </p:nvSpPr>
        <p:spPr>
          <a:xfrm>
            <a:off x="685800" y="1600200"/>
            <a:ext cx="7772400" cy="1828800"/>
          </a:xfrm>
        </p:spPr>
        <p:txBody>
          <a:bodyPr anchor="b"/>
          <a:lstStyle>
            <a:lvl1pPr>
              <a:defRPr sz="5700"/>
            </a:lvl1pPr>
          </a:lstStyle>
          <a:p>
            <a:pPr lvl="0"/>
            <a:r>
              <a:rPr lang="en-US" altLang="en-US" noProof="0" smtClean="0"/>
              <a:t>Click to edit Master title style</a:t>
            </a:r>
          </a:p>
        </p:txBody>
      </p:sp>
      <p:sp>
        <p:nvSpPr>
          <p:cNvPr id="273427"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pPr lvl="0"/>
            <a:r>
              <a:rPr lang="en-US" altLang="en-US" noProof="0" smtClean="0"/>
              <a:t>Click to edit Master subtitle style</a:t>
            </a:r>
          </a:p>
        </p:txBody>
      </p:sp>
      <p:sp>
        <p:nvSpPr>
          <p:cNvPr id="273428" name="Rectangle 20"/>
          <p:cNvSpPr>
            <a:spLocks noGrp="1" noChangeArrowheads="1"/>
          </p:cNvSpPr>
          <p:nvPr>
            <p:ph type="dt" sz="quarter" idx="2"/>
          </p:nvPr>
        </p:nvSpPr>
        <p:spPr/>
        <p:txBody>
          <a:bodyPr/>
          <a:lstStyle>
            <a:lvl1pPr>
              <a:defRPr/>
            </a:lvl1pPr>
          </a:lstStyle>
          <a:p>
            <a:fld id="{C66F7A59-2C41-4D91-BE68-939FED374B09}" type="datetimeFigureOut">
              <a:rPr lang="en-US" smtClean="0"/>
              <a:t>8/28/2020</a:t>
            </a:fld>
            <a:endParaRPr lang="en-US"/>
          </a:p>
        </p:txBody>
      </p:sp>
      <p:sp>
        <p:nvSpPr>
          <p:cNvPr id="273429" name="Rectangle 21"/>
          <p:cNvSpPr>
            <a:spLocks noGrp="1" noChangeArrowheads="1"/>
          </p:cNvSpPr>
          <p:nvPr>
            <p:ph type="ftr" sz="quarter" idx="3"/>
          </p:nvPr>
        </p:nvSpPr>
        <p:spPr/>
        <p:txBody>
          <a:bodyPr/>
          <a:lstStyle>
            <a:lvl1pPr>
              <a:defRPr/>
            </a:lvl1pPr>
          </a:lstStyle>
          <a:p>
            <a:endParaRPr lang="en-US"/>
          </a:p>
        </p:txBody>
      </p:sp>
      <p:sp>
        <p:nvSpPr>
          <p:cNvPr id="273430" name="Rectangle 22"/>
          <p:cNvSpPr>
            <a:spLocks noGrp="1" noChangeArrowheads="1"/>
          </p:cNvSpPr>
          <p:nvPr>
            <p:ph type="sldNum" sz="quarter" idx="4"/>
          </p:nvPr>
        </p:nvSpPr>
        <p:spPr/>
        <p:txBody>
          <a:bodyPr/>
          <a:lstStyle>
            <a:lvl1pPr>
              <a:defRPr/>
            </a:lvl1pPr>
          </a:lstStyle>
          <a:p>
            <a:fld id="{632C4353-F1AA-4675-9043-45638F60E480}" type="slidenum">
              <a:rPr lang="en-US" smtClean="0"/>
              <a:t>‹#›</a:t>
            </a:fld>
            <a:endParaRPr lang="en-US"/>
          </a:p>
        </p:txBody>
      </p:sp>
    </p:spTree>
  </p:cSld>
  <p:clrMapOvr>
    <a:masterClrMapping/>
  </p:clrMapOvr>
  <p:transition>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1815400889"/>
      </p:ext>
    </p:extLst>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1011635355"/>
      </p:ext>
    </p:extLst>
  </p:cSld>
  <p:clrMapOvr>
    <a:masterClrMapping/>
  </p:clrMapOvr>
  <p:transition>
    <p:blinds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C51C2E53-F2C7-4E62-9BBD-058F67CC42B9}" type="slidenum">
              <a:rPr lang="en-US" altLang="en-US" smtClean="0"/>
              <a:pPr/>
              <a:t>‹#›</a:t>
            </a:fld>
            <a:endParaRPr lang="en-US" altLang="en-US"/>
          </a:p>
        </p:txBody>
      </p:sp>
    </p:spTree>
    <p:extLst>
      <p:ext uri="{BB962C8B-B14F-4D97-AF65-F5344CB8AC3E}">
        <p14:creationId xmlns:p14="http://schemas.microsoft.com/office/powerpoint/2010/main" val="1298668904"/>
      </p:ext>
    </p:extLst>
  </p:cSld>
  <p:clrMapOvr>
    <a:masterClrMapping/>
  </p:clrMapOvr>
  <p:transition>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DD96317A-9CC8-4812-B4B6-724E2D599895}" type="slidenum">
              <a:rPr lang="en-US" altLang="en-US" smtClean="0"/>
              <a:pPr/>
              <a:t>‹#›</a:t>
            </a:fld>
            <a:endParaRPr lang="en-US" altLang="en-US"/>
          </a:p>
        </p:txBody>
      </p:sp>
    </p:spTree>
    <p:extLst>
      <p:ext uri="{BB962C8B-B14F-4D97-AF65-F5344CB8AC3E}">
        <p14:creationId xmlns:p14="http://schemas.microsoft.com/office/powerpoint/2010/main" val="996973719"/>
      </p:ext>
    </p:extLst>
  </p:cSld>
  <p:clrMapOvr>
    <a:masterClrMapping/>
  </p:clrMapOvr>
  <p:transition>
    <p:blinds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22F5D0F9-A3C9-4D62-ACB6-4A422521E68F}" type="slidenum">
              <a:rPr lang="en-US" altLang="en-US" smtClean="0"/>
              <a:pPr/>
              <a:t>‹#›</a:t>
            </a:fld>
            <a:endParaRPr lang="en-US" altLang="en-US"/>
          </a:p>
        </p:txBody>
      </p:sp>
    </p:spTree>
    <p:extLst>
      <p:ext uri="{BB962C8B-B14F-4D97-AF65-F5344CB8AC3E}">
        <p14:creationId xmlns:p14="http://schemas.microsoft.com/office/powerpoint/2010/main" val="1020351456"/>
      </p:ext>
    </p:extLst>
  </p:cSld>
  <p:clrMapOvr>
    <a:masterClrMapping/>
  </p:clrMapOvr>
  <p:transition>
    <p:blinds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36797771-E4F9-496A-89C3-9A2F87CFE4A9}" type="slidenum">
              <a:rPr lang="en-US" altLang="en-US" smtClean="0"/>
              <a:pPr/>
              <a:t>‹#›</a:t>
            </a:fld>
            <a:endParaRPr lang="en-US" altLang="en-US"/>
          </a:p>
        </p:txBody>
      </p:sp>
    </p:spTree>
    <p:extLst>
      <p:ext uri="{BB962C8B-B14F-4D97-AF65-F5344CB8AC3E}">
        <p14:creationId xmlns:p14="http://schemas.microsoft.com/office/powerpoint/2010/main" val="3501603627"/>
      </p:ext>
    </p:extLst>
  </p:cSld>
  <p:clrMapOvr>
    <a:masterClrMapping/>
  </p:clrMapOvr>
  <p:transition>
    <p:blinds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9" name="Slide Number Placeholder 8"/>
          <p:cNvSpPr>
            <a:spLocks noGrp="1"/>
          </p:cNvSpPr>
          <p:nvPr>
            <p:ph type="sldNum" sz="quarter" idx="12"/>
          </p:nvPr>
        </p:nvSpPr>
        <p:spPr>
          <a:xfrm>
            <a:off x="6553200" y="6243638"/>
            <a:ext cx="2133600" cy="457200"/>
          </a:xfrm>
        </p:spPr>
        <p:txBody>
          <a:bodyPr/>
          <a:lstStyle>
            <a:lvl1pPr>
              <a:defRPr/>
            </a:lvl1pPr>
          </a:lstStyle>
          <a:p>
            <a:fld id="{E7F10154-891B-4BCE-8FD5-9BABF40EF440}" type="slidenum">
              <a:rPr lang="en-US" altLang="en-US" smtClean="0"/>
              <a:pPr/>
              <a:t>‹#›</a:t>
            </a:fld>
            <a:endParaRPr lang="en-US" altLang="en-US"/>
          </a:p>
        </p:txBody>
      </p:sp>
    </p:spTree>
    <p:extLst>
      <p:ext uri="{BB962C8B-B14F-4D97-AF65-F5344CB8AC3E}">
        <p14:creationId xmlns:p14="http://schemas.microsoft.com/office/powerpoint/2010/main" val="1496264704"/>
      </p:ext>
    </p:extLst>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3281341464"/>
      </p:ext>
    </p:extLst>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1185651967"/>
      </p:ext>
    </p:extLst>
  </p:cSld>
  <p:clrMapOvr>
    <a:masterClrMapping/>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2730125030"/>
      </p:ext>
    </p:extLst>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515008485"/>
      </p:ext>
    </p:extLst>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485540767"/>
      </p:ext>
    </p:extLst>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3735773896"/>
      </p:ext>
    </p:extLst>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3532138823"/>
      </p:ext>
    </p:extLst>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6F7A59-2C41-4D91-BE68-939FED374B09}" type="datetimeFigureOut">
              <a:rPr lang="en-US" smtClean="0"/>
              <a:t>8/28/2020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2C4353-F1AA-4675-9043-45638F60E480}" type="slidenum">
              <a:rPr lang="en-US" smtClean="0"/>
              <a:t>‹#›</a:t>
            </a:fld>
            <a:endParaRPr lang="en-US"/>
          </a:p>
        </p:txBody>
      </p:sp>
    </p:spTree>
    <p:extLst>
      <p:ext uri="{BB962C8B-B14F-4D97-AF65-F5344CB8AC3E}">
        <p14:creationId xmlns:p14="http://schemas.microsoft.com/office/powerpoint/2010/main" val="315617591"/>
      </p:ext>
    </p:extLst>
  </p:cSld>
  <p:clrMapOvr>
    <a:masterClrMapping/>
  </p:clrMapOvr>
  <p:transition>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272386" name="Group 2"/>
          <p:cNvGrpSpPr>
            <a:grpSpLocks/>
          </p:cNvGrpSpPr>
          <p:nvPr/>
        </p:nvGrpSpPr>
        <p:grpSpPr bwMode="auto">
          <a:xfrm>
            <a:off x="4716463" y="5345113"/>
            <a:ext cx="4427537" cy="1512887"/>
            <a:chOff x="2971" y="3367"/>
            <a:chExt cx="2789" cy="953"/>
          </a:xfrm>
        </p:grpSpPr>
        <p:sp>
          <p:nvSpPr>
            <p:cNvPr id="272387"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88"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89"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0"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1"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2"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3"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4"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5"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6"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7"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8"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399"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400"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sp>
          <p:nvSpPr>
            <p:cNvPr id="272401"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US"/>
            </a:p>
          </p:txBody>
        </p:sp>
      </p:grpSp>
      <p:sp>
        <p:nvSpPr>
          <p:cNvPr id="272402" name="Rectangle 18"/>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p>
        </p:txBody>
      </p:sp>
      <p:sp>
        <p:nvSpPr>
          <p:cNvPr id="272403" name="Rectangle 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fld id="{C66F7A59-2C41-4D91-BE68-939FED374B09}" type="datetimeFigureOut">
              <a:rPr lang="en-US" smtClean="0"/>
              <a:t>8/28/2020</a:t>
            </a:fld>
            <a:endParaRPr lang="en-US"/>
          </a:p>
        </p:txBody>
      </p:sp>
      <p:sp>
        <p:nvSpPr>
          <p:cNvPr id="272404" name="Rectangle 2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endParaRPr lang="en-US"/>
          </a:p>
        </p:txBody>
      </p:sp>
      <p:sp>
        <p:nvSpPr>
          <p:cNvPr id="272405" name="Rectangle 21"/>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mn-lt"/>
              </a:defRPr>
            </a:lvl1pPr>
          </a:lstStyle>
          <a:p>
            <a:fld id="{632C4353-F1AA-4675-9043-45638F60E480}" type="slidenum">
              <a:rPr lang="en-US" smtClean="0"/>
              <a:t>‹#›</a:t>
            </a:fld>
            <a:endParaRPr lang="en-US"/>
          </a:p>
        </p:txBody>
      </p:sp>
      <p:sp>
        <p:nvSpPr>
          <p:cNvPr id="272406"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ransition>
    <p:blinds dir="vert"/>
  </p:transition>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8.wmf"/><Relationship Id="rId5" Type="http://schemas.openxmlformats.org/officeDocument/2006/relationships/oleObject" Target="../embeddings/oleObject19.bin"/><Relationship Id="rId4" Type="http://schemas.openxmlformats.org/officeDocument/2006/relationships/image" Target="../media/image17.wmf"/></Relationships>
</file>

<file path=ppt/slides/_rels/slide11.xml.rels><?xml version="1.0" encoding="UTF-8" standalone="yes"?>
<Relationships xmlns="http://schemas.openxmlformats.org/package/2006/relationships"><Relationship Id="rId8" Type="http://schemas.openxmlformats.org/officeDocument/2006/relationships/image" Target="../media/image21.e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4.xml"/><Relationship Id="rId1" Type="http://schemas.openxmlformats.org/officeDocument/2006/relationships/vmlDrawing" Target="../drawings/vmlDrawing8.vml"/><Relationship Id="rId6" Type="http://schemas.openxmlformats.org/officeDocument/2006/relationships/image" Target="../media/image20.emf"/><Relationship Id="rId5" Type="http://schemas.openxmlformats.org/officeDocument/2006/relationships/oleObject" Target="../embeddings/oleObject21.bin"/><Relationship Id="rId10" Type="http://schemas.openxmlformats.org/officeDocument/2006/relationships/image" Target="../media/image22.wmf"/><Relationship Id="rId4" Type="http://schemas.openxmlformats.org/officeDocument/2006/relationships/image" Target="../media/image19.emf"/><Relationship Id="rId9" Type="http://schemas.openxmlformats.org/officeDocument/2006/relationships/oleObject" Target="../embeddings/oleObject23.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14.xml"/><Relationship Id="rId1" Type="http://schemas.openxmlformats.org/officeDocument/2006/relationships/vmlDrawing" Target="../drawings/vmlDrawing9.vml"/><Relationship Id="rId6" Type="http://schemas.openxmlformats.org/officeDocument/2006/relationships/image" Target="../media/image24.wmf"/><Relationship Id="rId5" Type="http://schemas.openxmlformats.org/officeDocument/2006/relationships/oleObject" Target="../embeddings/oleObject25.bin"/><Relationship Id="rId4" Type="http://schemas.openxmlformats.org/officeDocument/2006/relationships/image" Target="../media/image23.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image" Target="../media/image28.wmf"/><Relationship Id="rId18" Type="http://schemas.openxmlformats.org/officeDocument/2006/relationships/oleObject" Target="../embeddings/oleObject34.bin"/><Relationship Id="rId3" Type="http://schemas.openxmlformats.org/officeDocument/2006/relationships/audio" Target="../media/audio1.wav"/><Relationship Id="rId7" Type="http://schemas.openxmlformats.org/officeDocument/2006/relationships/image" Target="../media/image25.wmf"/><Relationship Id="rId12" Type="http://schemas.openxmlformats.org/officeDocument/2006/relationships/oleObject" Target="../embeddings/oleObject31.bin"/><Relationship Id="rId17" Type="http://schemas.openxmlformats.org/officeDocument/2006/relationships/image" Target="../media/image30.emf"/><Relationship Id="rId2" Type="http://schemas.openxmlformats.org/officeDocument/2006/relationships/slideLayout" Target="../slideLayouts/slideLayout16.xml"/><Relationship Id="rId16" Type="http://schemas.openxmlformats.org/officeDocument/2006/relationships/oleObject" Target="../embeddings/oleObject33.bin"/><Relationship Id="rId20" Type="http://schemas.openxmlformats.org/officeDocument/2006/relationships/oleObject" Target="../embeddings/oleObject35.bin"/><Relationship Id="rId1" Type="http://schemas.openxmlformats.org/officeDocument/2006/relationships/vmlDrawing" Target="../drawings/vmlDrawing10.vml"/><Relationship Id="rId6" Type="http://schemas.openxmlformats.org/officeDocument/2006/relationships/oleObject" Target="../embeddings/oleObject28.bin"/><Relationship Id="rId11" Type="http://schemas.openxmlformats.org/officeDocument/2006/relationships/image" Target="../media/image27.wmf"/><Relationship Id="rId5" Type="http://schemas.openxmlformats.org/officeDocument/2006/relationships/image" Target="../media/image23.wmf"/><Relationship Id="rId15" Type="http://schemas.openxmlformats.org/officeDocument/2006/relationships/image" Target="../media/image29.wmf"/><Relationship Id="rId10" Type="http://schemas.openxmlformats.org/officeDocument/2006/relationships/oleObject" Target="../embeddings/oleObject30.bin"/><Relationship Id="rId19" Type="http://schemas.openxmlformats.org/officeDocument/2006/relationships/image" Target="../media/image31.emf"/><Relationship Id="rId4" Type="http://schemas.openxmlformats.org/officeDocument/2006/relationships/oleObject" Target="../embeddings/oleObject27.bin"/><Relationship Id="rId9" Type="http://schemas.openxmlformats.org/officeDocument/2006/relationships/image" Target="../media/image26.wmf"/><Relationship Id="rId14" Type="http://schemas.openxmlformats.org/officeDocument/2006/relationships/oleObject" Target="../embeddings/oleObject32.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14.xml"/><Relationship Id="rId1" Type="http://schemas.openxmlformats.org/officeDocument/2006/relationships/vmlDrawing" Target="../drawings/vmlDrawing11.vml"/><Relationship Id="rId4" Type="http://schemas.openxmlformats.org/officeDocument/2006/relationships/image" Target="../media/image32.wmf"/></Relationships>
</file>

<file path=ppt/slides/_rels/slide15.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audio" Target="../media/audio1.wav"/><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7.gif"/><Relationship Id="rId5" Type="http://schemas.openxmlformats.org/officeDocument/2006/relationships/image" Target="../media/image36.gif"/><Relationship Id="rId10" Type="http://schemas.openxmlformats.org/officeDocument/2006/relationships/image" Target="../media/image34.wmf"/><Relationship Id="rId4" Type="http://schemas.openxmlformats.org/officeDocument/2006/relationships/image" Target="../media/image35.png"/><Relationship Id="rId9" Type="http://schemas.openxmlformats.org/officeDocument/2006/relationships/oleObject" Target="../embeddings/oleObject38.bin"/></Relationships>
</file>

<file path=ppt/slides/_rels/slide16.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slide" Target="slide18.xml"/><Relationship Id="rId7" Type="http://schemas.openxmlformats.org/officeDocument/2006/relationships/oleObject" Target="../embeddings/oleObject40.bin"/><Relationship Id="rId2" Type="http://schemas.openxmlformats.org/officeDocument/2006/relationships/slideLayout" Target="../slideLayouts/slideLayout14.xml"/><Relationship Id="rId1" Type="http://schemas.openxmlformats.org/officeDocument/2006/relationships/vmlDrawing" Target="../drawings/vmlDrawing13.vml"/><Relationship Id="rId6" Type="http://schemas.openxmlformats.org/officeDocument/2006/relationships/image" Target="../media/image38.wmf"/><Relationship Id="rId5" Type="http://schemas.openxmlformats.org/officeDocument/2006/relationships/oleObject" Target="../embeddings/oleObject39.bin"/><Relationship Id="rId10" Type="http://schemas.openxmlformats.org/officeDocument/2006/relationships/image" Target="../media/image40.wmf"/><Relationship Id="rId4" Type="http://schemas.openxmlformats.org/officeDocument/2006/relationships/slide" Target="slide2.xml"/><Relationship Id="rId9" Type="http://schemas.openxmlformats.org/officeDocument/2006/relationships/oleObject" Target="../embeddings/oleObject41.bin"/></Relationships>
</file>

<file path=ppt/slides/_rels/slide17.xml.rels><?xml version="1.0" encoding="UTF-8" standalone="yes"?>
<Relationships xmlns="http://schemas.openxmlformats.org/package/2006/relationships"><Relationship Id="rId2" Type="http://schemas.openxmlformats.org/officeDocument/2006/relationships/hyperlink" Target="AC.AVI"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oleObject" Target="../embeddings/oleObject42.bin"/><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image" Target="../media/image41.wmf"/><Relationship Id="rId9" Type="http://schemas.openxmlformats.org/officeDocument/2006/relationships/image" Target="../media/image43.wmf"/></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oleObject" Target="../embeddings/oleObject2.bin"/><Relationship Id="rId7" Type="http://schemas.openxmlformats.org/officeDocument/2006/relationships/hyperlink" Target="../../KHO1/TNLK1.ckt" TargetMode="External"/><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 Id="rId9" Type="http://schemas.openxmlformats.org/officeDocument/2006/relationships/slide" Target="slide15.xml"/></Relationships>
</file>

<file path=ppt/slides/_rels/slide7.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8.bin"/><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5.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8" Type="http://schemas.openxmlformats.org/officeDocument/2006/relationships/image" Target="../media/image13.e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e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14.emf"/><Relationship Id="rId4" Type="http://schemas.openxmlformats.org/officeDocument/2006/relationships/image" Target="../media/image11.emf"/><Relationship Id="rId9" Type="http://schemas.openxmlformats.org/officeDocument/2006/relationships/oleObject" Target="../embeddings/oleObject15.bin"/><Relationship Id="rId1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en-US" altLang="en-US" sz="3200" dirty="0">
                <a:solidFill>
                  <a:schemeClr val="tx1"/>
                </a:solidFill>
                <a:latin typeface=".VnTimeH" pitchFamily="34" charset="0"/>
              </a:rPr>
              <a:t>* Nam </a:t>
            </a:r>
            <a:r>
              <a:rPr lang="en-US" altLang="en-US" sz="3200" dirty="0" err="1">
                <a:solidFill>
                  <a:schemeClr val="tx1"/>
                </a:solidFill>
                <a:latin typeface=".VnTimeH" pitchFamily="34" charset="0"/>
              </a:rPr>
              <a:t>ch©m</a:t>
            </a:r>
            <a:r>
              <a:rPr lang="en-US" altLang="en-US" sz="3200" dirty="0">
                <a:solidFill>
                  <a:schemeClr val="tx1"/>
                </a:solidFill>
                <a:latin typeface=".VnTimeH" pitchFamily="34" charset="0"/>
              </a:rPr>
              <a:t> </a:t>
            </a:r>
            <a:r>
              <a:rPr lang="en-US" altLang="en-US" sz="3200" dirty="0" err="1">
                <a:solidFill>
                  <a:schemeClr val="tx1"/>
                </a:solidFill>
                <a:latin typeface=".VnTimeH" pitchFamily="34" charset="0"/>
              </a:rPr>
              <a:t>cè</a:t>
            </a:r>
            <a:r>
              <a:rPr lang="en-US" altLang="en-US" sz="3200" dirty="0">
                <a:solidFill>
                  <a:schemeClr val="tx1"/>
                </a:solidFill>
                <a:latin typeface=".VnTimeH" pitchFamily="34" charset="0"/>
              </a:rPr>
              <a:t> ®</a:t>
            </a:r>
            <a:r>
              <a:rPr lang="en-US" altLang="en-US" sz="3200" dirty="0" err="1">
                <a:solidFill>
                  <a:schemeClr val="tx1"/>
                </a:solidFill>
                <a:latin typeface=".VnTimeH" pitchFamily="34" charset="0"/>
              </a:rPr>
              <a:t>Þnh</a:t>
            </a:r>
            <a:r>
              <a:rPr lang="en-US" altLang="en-US" sz="3200" dirty="0">
                <a:solidFill>
                  <a:schemeClr val="tx1"/>
                </a:solidFill>
                <a:latin typeface=".VnTimeH" pitchFamily="34" charset="0"/>
              </a:rPr>
              <a:t/>
            </a:r>
            <a:br>
              <a:rPr lang="en-US" altLang="en-US" sz="3200" dirty="0">
                <a:solidFill>
                  <a:schemeClr val="tx1"/>
                </a:solidFill>
                <a:latin typeface=".VnTimeH" pitchFamily="34" charset="0"/>
              </a:rPr>
            </a:br>
            <a:r>
              <a:rPr lang="en-US" altLang="en-US" sz="3200" dirty="0">
                <a:solidFill>
                  <a:schemeClr val="tx1"/>
                </a:solidFill>
                <a:latin typeface=".VnTimeH" pitchFamily="34" charset="0"/>
              </a:rPr>
              <a:t>* </a:t>
            </a:r>
            <a:r>
              <a:rPr lang="en-US" altLang="en-US" sz="3200" dirty="0" err="1">
                <a:solidFill>
                  <a:schemeClr val="tx1"/>
                </a:solidFill>
                <a:latin typeface=".VnTimeH" pitchFamily="34" charset="0"/>
              </a:rPr>
              <a:t>Vßng</a:t>
            </a:r>
            <a:r>
              <a:rPr lang="en-US" altLang="en-US" sz="3200" dirty="0">
                <a:solidFill>
                  <a:schemeClr val="tx1"/>
                </a:solidFill>
                <a:latin typeface=".VnTimeH" pitchFamily="34" charset="0"/>
              </a:rPr>
              <a:t> </a:t>
            </a:r>
            <a:r>
              <a:rPr lang="en-US" altLang="en-US" sz="3200" dirty="0" err="1">
                <a:solidFill>
                  <a:schemeClr val="tx1"/>
                </a:solidFill>
                <a:latin typeface=".VnTimeH" pitchFamily="34" charset="0"/>
              </a:rPr>
              <a:t>d©y</a:t>
            </a:r>
            <a:r>
              <a:rPr lang="en-US" altLang="en-US" sz="3200" dirty="0">
                <a:solidFill>
                  <a:schemeClr val="tx1"/>
                </a:solidFill>
                <a:latin typeface=".VnTimeH" pitchFamily="34" charset="0"/>
              </a:rPr>
              <a:t> </a:t>
            </a:r>
            <a:r>
              <a:rPr lang="en-US" altLang="en-US" sz="3200" dirty="0" err="1">
                <a:solidFill>
                  <a:schemeClr val="tx1"/>
                </a:solidFill>
                <a:latin typeface=".VnTimeH" pitchFamily="34" charset="0"/>
              </a:rPr>
              <a:t>dÉn</a:t>
            </a:r>
            <a:r>
              <a:rPr lang="en-US" altLang="en-US" sz="3200" dirty="0">
                <a:solidFill>
                  <a:schemeClr val="tx1"/>
                </a:solidFill>
                <a:latin typeface=".VnTimeH" pitchFamily="34" charset="0"/>
              </a:rPr>
              <a:t> di </a:t>
            </a:r>
            <a:r>
              <a:rPr lang="en-US" altLang="en-US" sz="3200" dirty="0" err="1">
                <a:solidFill>
                  <a:schemeClr val="tx1"/>
                </a:solidFill>
                <a:latin typeface=".VnTimeH" pitchFamily="34" charset="0"/>
              </a:rPr>
              <a:t>chuyÓn</a:t>
            </a:r>
            <a:endParaRPr lang="en-US" altLang="en-US" sz="3200" dirty="0">
              <a:solidFill>
                <a:schemeClr val="tx1"/>
              </a:solidFill>
              <a:latin typeface=".VnTimeH" pitchFamily="34" charset="0"/>
            </a:endParaRPr>
          </a:p>
        </p:txBody>
      </p:sp>
      <p:grpSp>
        <p:nvGrpSpPr>
          <p:cNvPr id="323587" name="Group 3"/>
          <p:cNvGrpSpPr>
            <a:grpSpLocks/>
          </p:cNvGrpSpPr>
          <p:nvPr/>
        </p:nvGrpSpPr>
        <p:grpSpPr bwMode="auto">
          <a:xfrm>
            <a:off x="533400" y="3733800"/>
            <a:ext cx="3009900" cy="1714500"/>
            <a:chOff x="264" y="2328"/>
            <a:chExt cx="1896" cy="1080"/>
          </a:xfrm>
        </p:grpSpPr>
        <p:sp>
          <p:nvSpPr>
            <p:cNvPr id="323588" name="Line 4"/>
            <p:cNvSpPr>
              <a:spLocks noChangeShapeType="1"/>
            </p:cNvSpPr>
            <p:nvPr/>
          </p:nvSpPr>
          <p:spPr bwMode="auto">
            <a:xfrm>
              <a:off x="264" y="2856"/>
              <a:ext cx="1896" cy="0"/>
            </a:xfrm>
            <a:prstGeom prst="line">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grpSp>
          <p:nvGrpSpPr>
            <p:cNvPr id="323589" name="Group 5"/>
            <p:cNvGrpSpPr>
              <a:grpSpLocks/>
            </p:cNvGrpSpPr>
            <p:nvPr/>
          </p:nvGrpSpPr>
          <p:grpSpPr bwMode="auto">
            <a:xfrm>
              <a:off x="365" y="2328"/>
              <a:ext cx="1747" cy="1080"/>
              <a:chOff x="365" y="2328"/>
              <a:chExt cx="1747" cy="1080"/>
            </a:xfrm>
          </p:grpSpPr>
          <p:sp>
            <p:nvSpPr>
              <p:cNvPr id="323590" name="Oval 6"/>
              <p:cNvSpPr>
                <a:spLocks noChangeArrowheads="1"/>
              </p:cNvSpPr>
              <p:nvPr/>
            </p:nvSpPr>
            <p:spPr bwMode="auto">
              <a:xfrm>
                <a:off x="480" y="2484"/>
                <a:ext cx="1536" cy="336"/>
              </a:xfrm>
              <a:prstGeom prst="ellipse">
                <a:avLst/>
              </a:prstGeom>
              <a:noFill/>
              <a:ln w="9525">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n>
                    <a:solidFill>
                      <a:srgbClr val="FF0000"/>
                    </a:solidFill>
                  </a:ln>
                </a:endParaRPr>
              </a:p>
            </p:txBody>
          </p:sp>
          <p:sp>
            <p:nvSpPr>
              <p:cNvPr id="323591" name="Freeform 7"/>
              <p:cNvSpPr>
                <a:spLocks/>
              </p:cNvSpPr>
              <p:nvPr/>
            </p:nvSpPr>
            <p:spPr bwMode="auto">
              <a:xfrm>
                <a:off x="1680" y="2880"/>
                <a:ext cx="432" cy="480"/>
              </a:xfrm>
              <a:custGeom>
                <a:avLst/>
                <a:gdLst>
                  <a:gd name="T0" fmla="*/ 0 w 432"/>
                  <a:gd name="T1" fmla="*/ 0 h 576"/>
                  <a:gd name="T2" fmla="*/ 192 w 432"/>
                  <a:gd name="T3" fmla="*/ 48 h 576"/>
                  <a:gd name="T4" fmla="*/ 288 w 432"/>
                  <a:gd name="T5" fmla="*/ 96 h 576"/>
                  <a:gd name="T6" fmla="*/ 384 w 432"/>
                  <a:gd name="T7" fmla="*/ 192 h 576"/>
                  <a:gd name="T8" fmla="*/ 432 w 432"/>
                  <a:gd name="T9" fmla="*/ 336 h 576"/>
                  <a:gd name="T10" fmla="*/ 384 w 432"/>
                  <a:gd name="T11" fmla="*/ 432 h 576"/>
                  <a:gd name="T12" fmla="*/ 288 w 432"/>
                  <a:gd name="T13" fmla="*/ 528 h 576"/>
                  <a:gd name="T14" fmla="*/ 192 w 432"/>
                  <a:gd name="T15" fmla="*/ 576 h 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2" h="576">
                    <a:moveTo>
                      <a:pt x="0" y="0"/>
                    </a:moveTo>
                    <a:cubicBezTo>
                      <a:pt x="72" y="16"/>
                      <a:pt x="144" y="32"/>
                      <a:pt x="192" y="48"/>
                    </a:cubicBezTo>
                    <a:cubicBezTo>
                      <a:pt x="240" y="64"/>
                      <a:pt x="256" y="72"/>
                      <a:pt x="288" y="96"/>
                    </a:cubicBezTo>
                    <a:cubicBezTo>
                      <a:pt x="320" y="120"/>
                      <a:pt x="360" y="152"/>
                      <a:pt x="384" y="192"/>
                    </a:cubicBezTo>
                    <a:cubicBezTo>
                      <a:pt x="408" y="232"/>
                      <a:pt x="432" y="296"/>
                      <a:pt x="432" y="336"/>
                    </a:cubicBezTo>
                    <a:cubicBezTo>
                      <a:pt x="432" y="376"/>
                      <a:pt x="408" y="400"/>
                      <a:pt x="384" y="432"/>
                    </a:cubicBezTo>
                    <a:cubicBezTo>
                      <a:pt x="360" y="464"/>
                      <a:pt x="320" y="504"/>
                      <a:pt x="288" y="528"/>
                    </a:cubicBezTo>
                    <a:cubicBezTo>
                      <a:pt x="256" y="552"/>
                      <a:pt x="224" y="564"/>
                      <a:pt x="192" y="57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592" name="Freeform 8"/>
              <p:cNvSpPr>
                <a:spLocks/>
              </p:cNvSpPr>
              <p:nvPr/>
            </p:nvSpPr>
            <p:spPr bwMode="auto">
              <a:xfrm rot="10065129">
                <a:off x="365" y="2351"/>
                <a:ext cx="432" cy="522"/>
              </a:xfrm>
              <a:custGeom>
                <a:avLst/>
                <a:gdLst>
                  <a:gd name="T0" fmla="*/ 0 w 432"/>
                  <a:gd name="T1" fmla="*/ 0 h 576"/>
                  <a:gd name="T2" fmla="*/ 192 w 432"/>
                  <a:gd name="T3" fmla="*/ 48 h 576"/>
                  <a:gd name="T4" fmla="*/ 288 w 432"/>
                  <a:gd name="T5" fmla="*/ 96 h 576"/>
                  <a:gd name="T6" fmla="*/ 384 w 432"/>
                  <a:gd name="T7" fmla="*/ 192 h 576"/>
                  <a:gd name="T8" fmla="*/ 432 w 432"/>
                  <a:gd name="T9" fmla="*/ 336 h 576"/>
                  <a:gd name="T10" fmla="*/ 384 w 432"/>
                  <a:gd name="T11" fmla="*/ 432 h 576"/>
                  <a:gd name="T12" fmla="*/ 288 w 432"/>
                  <a:gd name="T13" fmla="*/ 528 h 576"/>
                  <a:gd name="T14" fmla="*/ 192 w 432"/>
                  <a:gd name="T15" fmla="*/ 576 h 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2" h="576">
                    <a:moveTo>
                      <a:pt x="0" y="0"/>
                    </a:moveTo>
                    <a:cubicBezTo>
                      <a:pt x="72" y="16"/>
                      <a:pt x="144" y="32"/>
                      <a:pt x="192" y="48"/>
                    </a:cubicBezTo>
                    <a:cubicBezTo>
                      <a:pt x="240" y="64"/>
                      <a:pt x="256" y="72"/>
                      <a:pt x="288" y="96"/>
                    </a:cubicBezTo>
                    <a:cubicBezTo>
                      <a:pt x="320" y="120"/>
                      <a:pt x="360" y="152"/>
                      <a:pt x="384" y="192"/>
                    </a:cubicBezTo>
                    <a:cubicBezTo>
                      <a:pt x="408" y="232"/>
                      <a:pt x="432" y="296"/>
                      <a:pt x="432" y="336"/>
                    </a:cubicBezTo>
                    <a:cubicBezTo>
                      <a:pt x="432" y="376"/>
                      <a:pt x="408" y="400"/>
                      <a:pt x="384" y="432"/>
                    </a:cubicBezTo>
                    <a:cubicBezTo>
                      <a:pt x="360" y="464"/>
                      <a:pt x="320" y="504"/>
                      <a:pt x="288" y="528"/>
                    </a:cubicBezTo>
                    <a:cubicBezTo>
                      <a:pt x="256" y="552"/>
                      <a:pt x="224" y="564"/>
                      <a:pt x="192" y="57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593" name="Freeform 9"/>
              <p:cNvSpPr>
                <a:spLocks/>
              </p:cNvSpPr>
              <p:nvPr/>
            </p:nvSpPr>
            <p:spPr bwMode="auto">
              <a:xfrm rot="1080511">
                <a:off x="402" y="2856"/>
                <a:ext cx="462" cy="552"/>
              </a:xfrm>
              <a:custGeom>
                <a:avLst/>
                <a:gdLst>
                  <a:gd name="T0" fmla="*/ 392 w 392"/>
                  <a:gd name="T1" fmla="*/ 8 h 536"/>
                  <a:gd name="T2" fmla="*/ 248 w 392"/>
                  <a:gd name="T3" fmla="*/ 8 h 536"/>
                  <a:gd name="T4" fmla="*/ 152 w 392"/>
                  <a:gd name="T5" fmla="*/ 56 h 536"/>
                  <a:gd name="T6" fmla="*/ 104 w 392"/>
                  <a:gd name="T7" fmla="*/ 104 h 536"/>
                  <a:gd name="T8" fmla="*/ 56 w 392"/>
                  <a:gd name="T9" fmla="*/ 152 h 536"/>
                  <a:gd name="T10" fmla="*/ 8 w 392"/>
                  <a:gd name="T11" fmla="*/ 248 h 536"/>
                  <a:gd name="T12" fmla="*/ 8 w 392"/>
                  <a:gd name="T13" fmla="*/ 344 h 536"/>
                  <a:gd name="T14" fmla="*/ 56 w 392"/>
                  <a:gd name="T15" fmla="*/ 440 h 536"/>
                  <a:gd name="T16" fmla="*/ 104 w 392"/>
                  <a:gd name="T17" fmla="*/ 488 h 536"/>
                  <a:gd name="T18" fmla="*/ 200 w 392"/>
                  <a:gd name="T19" fmla="*/ 536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536">
                    <a:moveTo>
                      <a:pt x="392" y="8"/>
                    </a:moveTo>
                    <a:cubicBezTo>
                      <a:pt x="340" y="4"/>
                      <a:pt x="288" y="0"/>
                      <a:pt x="248" y="8"/>
                    </a:cubicBezTo>
                    <a:cubicBezTo>
                      <a:pt x="208" y="16"/>
                      <a:pt x="176" y="40"/>
                      <a:pt x="152" y="56"/>
                    </a:cubicBezTo>
                    <a:cubicBezTo>
                      <a:pt x="128" y="72"/>
                      <a:pt x="120" y="88"/>
                      <a:pt x="104" y="104"/>
                    </a:cubicBezTo>
                    <a:cubicBezTo>
                      <a:pt x="88" y="120"/>
                      <a:pt x="72" y="128"/>
                      <a:pt x="56" y="152"/>
                    </a:cubicBezTo>
                    <a:cubicBezTo>
                      <a:pt x="40" y="176"/>
                      <a:pt x="16" y="216"/>
                      <a:pt x="8" y="248"/>
                    </a:cubicBezTo>
                    <a:cubicBezTo>
                      <a:pt x="0" y="280"/>
                      <a:pt x="0" y="312"/>
                      <a:pt x="8" y="344"/>
                    </a:cubicBezTo>
                    <a:cubicBezTo>
                      <a:pt x="16" y="376"/>
                      <a:pt x="40" y="416"/>
                      <a:pt x="56" y="440"/>
                    </a:cubicBezTo>
                    <a:cubicBezTo>
                      <a:pt x="72" y="464"/>
                      <a:pt x="80" y="472"/>
                      <a:pt x="104" y="488"/>
                    </a:cubicBezTo>
                    <a:cubicBezTo>
                      <a:pt x="128" y="504"/>
                      <a:pt x="164" y="520"/>
                      <a:pt x="200" y="53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594" name="Freeform 10"/>
              <p:cNvSpPr>
                <a:spLocks/>
              </p:cNvSpPr>
              <p:nvPr/>
            </p:nvSpPr>
            <p:spPr bwMode="auto">
              <a:xfrm rot="12584311">
                <a:off x="1602" y="2328"/>
                <a:ext cx="462" cy="552"/>
              </a:xfrm>
              <a:custGeom>
                <a:avLst/>
                <a:gdLst>
                  <a:gd name="T0" fmla="*/ 392 w 392"/>
                  <a:gd name="T1" fmla="*/ 8 h 536"/>
                  <a:gd name="T2" fmla="*/ 248 w 392"/>
                  <a:gd name="T3" fmla="*/ 8 h 536"/>
                  <a:gd name="T4" fmla="*/ 152 w 392"/>
                  <a:gd name="T5" fmla="*/ 56 h 536"/>
                  <a:gd name="T6" fmla="*/ 104 w 392"/>
                  <a:gd name="T7" fmla="*/ 104 h 536"/>
                  <a:gd name="T8" fmla="*/ 56 w 392"/>
                  <a:gd name="T9" fmla="*/ 152 h 536"/>
                  <a:gd name="T10" fmla="*/ 8 w 392"/>
                  <a:gd name="T11" fmla="*/ 248 h 536"/>
                  <a:gd name="T12" fmla="*/ 8 w 392"/>
                  <a:gd name="T13" fmla="*/ 344 h 536"/>
                  <a:gd name="T14" fmla="*/ 56 w 392"/>
                  <a:gd name="T15" fmla="*/ 440 h 536"/>
                  <a:gd name="T16" fmla="*/ 104 w 392"/>
                  <a:gd name="T17" fmla="*/ 488 h 536"/>
                  <a:gd name="T18" fmla="*/ 200 w 392"/>
                  <a:gd name="T19" fmla="*/ 536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536">
                    <a:moveTo>
                      <a:pt x="392" y="8"/>
                    </a:moveTo>
                    <a:cubicBezTo>
                      <a:pt x="340" y="4"/>
                      <a:pt x="288" y="0"/>
                      <a:pt x="248" y="8"/>
                    </a:cubicBezTo>
                    <a:cubicBezTo>
                      <a:pt x="208" y="16"/>
                      <a:pt x="176" y="40"/>
                      <a:pt x="152" y="56"/>
                    </a:cubicBezTo>
                    <a:cubicBezTo>
                      <a:pt x="128" y="72"/>
                      <a:pt x="120" y="88"/>
                      <a:pt x="104" y="104"/>
                    </a:cubicBezTo>
                    <a:cubicBezTo>
                      <a:pt x="88" y="120"/>
                      <a:pt x="72" y="128"/>
                      <a:pt x="56" y="152"/>
                    </a:cubicBezTo>
                    <a:cubicBezTo>
                      <a:pt x="40" y="176"/>
                      <a:pt x="16" y="216"/>
                      <a:pt x="8" y="248"/>
                    </a:cubicBezTo>
                    <a:cubicBezTo>
                      <a:pt x="0" y="280"/>
                      <a:pt x="0" y="312"/>
                      <a:pt x="8" y="344"/>
                    </a:cubicBezTo>
                    <a:cubicBezTo>
                      <a:pt x="16" y="376"/>
                      <a:pt x="40" y="416"/>
                      <a:pt x="56" y="440"/>
                    </a:cubicBezTo>
                    <a:cubicBezTo>
                      <a:pt x="72" y="464"/>
                      <a:pt x="80" y="472"/>
                      <a:pt x="104" y="488"/>
                    </a:cubicBezTo>
                    <a:cubicBezTo>
                      <a:pt x="128" y="504"/>
                      <a:pt x="164" y="520"/>
                      <a:pt x="200" y="53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595" name="Oval 11"/>
              <p:cNvSpPr>
                <a:spLocks noChangeArrowheads="1"/>
              </p:cNvSpPr>
              <p:nvPr/>
            </p:nvSpPr>
            <p:spPr bwMode="auto">
              <a:xfrm>
                <a:off x="480" y="2898"/>
                <a:ext cx="1536" cy="336"/>
              </a:xfrm>
              <a:prstGeom prst="ellipse">
                <a:avLst/>
              </a:prstGeom>
              <a:noFill/>
              <a:ln w="9525">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n>
                    <a:solidFill>
                      <a:srgbClr val="FF0000"/>
                    </a:solidFill>
                  </a:ln>
                </a:endParaRPr>
              </a:p>
            </p:txBody>
          </p:sp>
          <p:grpSp>
            <p:nvGrpSpPr>
              <p:cNvPr id="323596" name="Group 12"/>
              <p:cNvGrpSpPr>
                <a:grpSpLocks/>
              </p:cNvGrpSpPr>
              <p:nvPr/>
            </p:nvGrpSpPr>
            <p:grpSpPr bwMode="auto">
              <a:xfrm>
                <a:off x="768" y="2688"/>
                <a:ext cx="960" cy="336"/>
                <a:chOff x="768" y="2688"/>
                <a:chExt cx="960" cy="240"/>
              </a:xfrm>
            </p:grpSpPr>
            <p:sp>
              <p:nvSpPr>
                <p:cNvPr id="323597" name="Rectangle 13"/>
                <p:cNvSpPr>
                  <a:spLocks noChangeArrowheads="1"/>
                </p:cNvSpPr>
                <p:nvPr/>
              </p:nvSpPr>
              <p:spPr bwMode="auto">
                <a:xfrm>
                  <a:off x="768" y="2688"/>
                  <a:ext cx="480" cy="240"/>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n>
                      <a:solidFill>
                        <a:srgbClr val="FF0000"/>
                      </a:solidFill>
                    </a:ln>
                  </a:endParaRPr>
                </a:p>
              </p:txBody>
            </p:sp>
            <p:sp>
              <p:nvSpPr>
                <p:cNvPr id="323598" name="Rectangle 14" descr="Light upward diagonal"/>
                <p:cNvSpPr>
                  <a:spLocks noChangeArrowheads="1"/>
                </p:cNvSpPr>
                <p:nvPr/>
              </p:nvSpPr>
              <p:spPr bwMode="auto">
                <a:xfrm>
                  <a:off x="1248" y="2688"/>
                  <a:ext cx="480" cy="240"/>
                </a:xfrm>
                <a:prstGeom prst="rect">
                  <a:avLst/>
                </a:prstGeom>
                <a:pattFill prst="ltUpDiag">
                  <a:fgClr>
                    <a:schemeClr val="bg1"/>
                  </a:fgClr>
                  <a:bgClr>
                    <a:srgbClr val="FFFFFF"/>
                  </a:bgClr>
                </a:patt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n>
                      <a:solidFill>
                        <a:srgbClr val="FF0000"/>
                      </a:solidFill>
                    </a:ln>
                  </a:endParaRPr>
                </a:p>
              </p:txBody>
            </p:sp>
          </p:grpSp>
          <p:sp>
            <p:nvSpPr>
              <p:cNvPr id="323599" name="Text Box 15"/>
              <p:cNvSpPr txBox="1">
                <a:spLocks noChangeArrowheads="1"/>
              </p:cNvSpPr>
              <p:nvPr/>
            </p:nvSpPr>
            <p:spPr bwMode="auto">
              <a:xfrm>
                <a:off x="888" y="2712"/>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ln>
                      <a:solidFill>
                        <a:srgbClr val="FF0000"/>
                      </a:solidFill>
                    </a:ln>
                    <a:latin typeface=".VnArial NarrowH" pitchFamily="34" charset="0"/>
                  </a:rPr>
                  <a:t>S</a:t>
                </a:r>
              </a:p>
            </p:txBody>
          </p:sp>
          <p:sp>
            <p:nvSpPr>
              <p:cNvPr id="323600" name="Text Box 16"/>
              <p:cNvSpPr txBox="1">
                <a:spLocks noChangeArrowheads="1"/>
              </p:cNvSpPr>
              <p:nvPr/>
            </p:nvSpPr>
            <p:spPr bwMode="auto">
              <a:xfrm>
                <a:off x="1368" y="2712"/>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ln>
                      <a:solidFill>
                        <a:srgbClr val="FF0000"/>
                      </a:solidFill>
                    </a:ln>
                    <a:latin typeface=".VnArial NarrowH" pitchFamily="34" charset="0"/>
                  </a:rPr>
                  <a:t>N</a:t>
                </a:r>
              </a:p>
            </p:txBody>
          </p:sp>
        </p:grpSp>
        <p:sp>
          <p:nvSpPr>
            <p:cNvPr id="323601" name="Line 17"/>
            <p:cNvSpPr>
              <a:spLocks noChangeShapeType="1"/>
            </p:cNvSpPr>
            <p:nvPr/>
          </p:nvSpPr>
          <p:spPr bwMode="auto">
            <a:xfrm flipH="1">
              <a:off x="2036" y="3216"/>
              <a:ext cx="52"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602" name="Line 18"/>
            <p:cNvSpPr>
              <a:spLocks noChangeShapeType="1"/>
            </p:cNvSpPr>
            <p:nvPr/>
          </p:nvSpPr>
          <p:spPr bwMode="auto">
            <a:xfrm flipH="1">
              <a:off x="1928" y="3120"/>
              <a:ext cx="40" cy="24"/>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603" name="Line 19"/>
            <p:cNvSpPr>
              <a:spLocks noChangeShapeType="1"/>
            </p:cNvSpPr>
            <p:nvPr/>
          </p:nvSpPr>
          <p:spPr bwMode="auto">
            <a:xfrm flipV="1">
              <a:off x="1920" y="2708"/>
              <a:ext cx="44"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604" name="Line 20"/>
            <p:cNvSpPr>
              <a:spLocks noChangeShapeType="1"/>
            </p:cNvSpPr>
            <p:nvPr/>
          </p:nvSpPr>
          <p:spPr bwMode="auto">
            <a:xfrm flipV="1">
              <a:off x="2064" y="2592"/>
              <a:ext cx="0"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605" name="Line 21"/>
            <p:cNvSpPr>
              <a:spLocks noChangeShapeType="1"/>
            </p:cNvSpPr>
            <p:nvPr/>
          </p:nvSpPr>
          <p:spPr bwMode="auto">
            <a:xfrm flipH="1" flipV="1">
              <a:off x="600" y="2740"/>
              <a:ext cx="72"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606" name="Line 22"/>
            <p:cNvSpPr>
              <a:spLocks noChangeShapeType="1"/>
            </p:cNvSpPr>
            <p:nvPr/>
          </p:nvSpPr>
          <p:spPr bwMode="auto">
            <a:xfrm flipH="1">
              <a:off x="620" y="2952"/>
              <a:ext cx="68"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607" name="Line 23"/>
            <p:cNvSpPr>
              <a:spLocks noChangeShapeType="1"/>
            </p:cNvSpPr>
            <p:nvPr/>
          </p:nvSpPr>
          <p:spPr bwMode="auto">
            <a:xfrm flipH="1">
              <a:off x="408" y="3008"/>
              <a:ext cx="48" cy="64"/>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sp>
          <p:nvSpPr>
            <p:cNvPr id="323608" name="Line 24"/>
            <p:cNvSpPr>
              <a:spLocks noChangeShapeType="1"/>
            </p:cNvSpPr>
            <p:nvPr/>
          </p:nvSpPr>
          <p:spPr bwMode="auto">
            <a:xfrm flipH="1" flipV="1">
              <a:off x="384" y="2676"/>
              <a:ext cx="48"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n>
                  <a:solidFill>
                    <a:srgbClr val="FF0000"/>
                  </a:solidFill>
                </a:ln>
              </a:endParaRPr>
            </a:p>
          </p:txBody>
        </p:sp>
      </p:grpSp>
      <p:grpSp>
        <p:nvGrpSpPr>
          <p:cNvPr id="323609" name="Group 25"/>
          <p:cNvGrpSpPr>
            <a:grpSpLocks/>
          </p:cNvGrpSpPr>
          <p:nvPr/>
        </p:nvGrpSpPr>
        <p:grpSpPr bwMode="auto">
          <a:xfrm>
            <a:off x="6096000" y="1905000"/>
            <a:ext cx="2438400" cy="3962400"/>
            <a:chOff x="2256" y="1200"/>
            <a:chExt cx="1536" cy="2496"/>
          </a:xfrm>
        </p:grpSpPr>
        <p:sp>
          <p:nvSpPr>
            <p:cNvPr id="323610" name="Oval 26"/>
            <p:cNvSpPr>
              <a:spLocks noChangeArrowheads="1"/>
            </p:cNvSpPr>
            <p:nvPr/>
          </p:nvSpPr>
          <p:spPr bwMode="auto">
            <a:xfrm>
              <a:off x="2688" y="2256"/>
              <a:ext cx="432" cy="144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611" name="Oval 27"/>
            <p:cNvSpPr>
              <a:spLocks noChangeArrowheads="1"/>
            </p:cNvSpPr>
            <p:nvPr/>
          </p:nvSpPr>
          <p:spPr bwMode="auto">
            <a:xfrm>
              <a:off x="2784" y="2256"/>
              <a:ext cx="432" cy="144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612" name="Oval 28"/>
            <p:cNvSpPr>
              <a:spLocks noChangeArrowheads="1"/>
            </p:cNvSpPr>
            <p:nvPr/>
          </p:nvSpPr>
          <p:spPr bwMode="auto">
            <a:xfrm>
              <a:off x="2736" y="2256"/>
              <a:ext cx="432" cy="144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613" name="Oval 29"/>
            <p:cNvSpPr>
              <a:spLocks noChangeArrowheads="1"/>
            </p:cNvSpPr>
            <p:nvPr/>
          </p:nvSpPr>
          <p:spPr bwMode="auto">
            <a:xfrm>
              <a:off x="2832" y="2256"/>
              <a:ext cx="432" cy="144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614" name="Line 30"/>
            <p:cNvSpPr>
              <a:spLocks noChangeShapeType="1"/>
            </p:cNvSpPr>
            <p:nvPr/>
          </p:nvSpPr>
          <p:spPr bwMode="auto">
            <a:xfrm>
              <a:off x="2268" y="2304"/>
              <a:ext cx="528"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615" name="Freeform 31"/>
            <p:cNvSpPr>
              <a:spLocks/>
            </p:cNvSpPr>
            <p:nvPr/>
          </p:nvSpPr>
          <p:spPr bwMode="auto">
            <a:xfrm>
              <a:off x="2256" y="1632"/>
              <a:ext cx="1536" cy="672"/>
            </a:xfrm>
            <a:custGeom>
              <a:avLst/>
              <a:gdLst>
                <a:gd name="T0" fmla="*/ 0 w 1536"/>
                <a:gd name="T1" fmla="*/ 672 h 672"/>
                <a:gd name="T2" fmla="*/ 0 w 1536"/>
                <a:gd name="T3" fmla="*/ 0 h 672"/>
                <a:gd name="T4" fmla="*/ 1536 w 1536"/>
                <a:gd name="T5" fmla="*/ 0 h 672"/>
                <a:gd name="T6" fmla="*/ 1536 w 1536"/>
                <a:gd name="T7" fmla="*/ 672 h 672"/>
                <a:gd name="T8" fmla="*/ 864 w 1536"/>
                <a:gd name="T9" fmla="*/ 672 h 672"/>
              </a:gdLst>
              <a:ahLst/>
              <a:cxnLst>
                <a:cxn ang="0">
                  <a:pos x="T0" y="T1"/>
                </a:cxn>
                <a:cxn ang="0">
                  <a:pos x="T2" y="T3"/>
                </a:cxn>
                <a:cxn ang="0">
                  <a:pos x="T4" y="T5"/>
                </a:cxn>
                <a:cxn ang="0">
                  <a:pos x="T6" y="T7"/>
                </a:cxn>
                <a:cxn ang="0">
                  <a:pos x="T8" y="T9"/>
                </a:cxn>
              </a:cxnLst>
              <a:rect l="0" t="0" r="r" b="b"/>
              <a:pathLst>
                <a:path w="1536" h="672">
                  <a:moveTo>
                    <a:pt x="0" y="672"/>
                  </a:moveTo>
                  <a:lnTo>
                    <a:pt x="0" y="0"/>
                  </a:lnTo>
                  <a:lnTo>
                    <a:pt x="1536" y="0"/>
                  </a:lnTo>
                  <a:lnTo>
                    <a:pt x="1536" y="672"/>
                  </a:lnTo>
                  <a:lnTo>
                    <a:pt x="864" y="672"/>
                  </a:lnTo>
                </a:path>
              </a:pathLst>
            </a:cu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616" name="AutoShape 32"/>
            <p:cNvSpPr>
              <a:spLocks noChangeArrowheads="1"/>
            </p:cNvSpPr>
            <p:nvPr/>
          </p:nvSpPr>
          <p:spPr bwMode="auto">
            <a:xfrm rot="16200000">
              <a:off x="2756" y="1036"/>
              <a:ext cx="582" cy="910"/>
            </a:xfrm>
            <a:prstGeom prst="flowChartDelay">
              <a:avLst/>
            </a:prstGeom>
            <a:solidFill>
              <a:schemeClr val="accent2"/>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3617" name="Line 33"/>
          <p:cNvSpPr>
            <a:spLocks noChangeShapeType="1"/>
          </p:cNvSpPr>
          <p:nvPr/>
        </p:nvSpPr>
        <p:spPr bwMode="auto">
          <a:xfrm flipV="1">
            <a:off x="7315200" y="2209800"/>
            <a:ext cx="0" cy="533400"/>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618" name="Rectangle 34"/>
          <p:cNvSpPr>
            <a:spLocks noChangeArrowheads="1"/>
          </p:cNvSpPr>
          <p:nvPr/>
        </p:nvSpPr>
        <p:spPr bwMode="auto">
          <a:xfrm>
            <a:off x="1371600" y="5943600"/>
            <a:ext cx="6629400" cy="533400"/>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latin typeface=".VnTime" pitchFamily="34" charset="0"/>
              </a:rPr>
              <a:t>§­a vßng d©y dÉn l¹i gÇn nam ch©m</a:t>
            </a:r>
          </a:p>
        </p:txBody>
      </p:sp>
    </p:spTree>
    <p:extLst>
      <p:ext uri="{BB962C8B-B14F-4D97-AF65-F5344CB8AC3E}">
        <p14:creationId xmlns:p14="http://schemas.microsoft.com/office/powerpoint/2010/main" val="108160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path" presetSubtype="0" accel="50000" decel="50000" fill="hold" nodeType="clickEffect">
                                  <p:stCondLst>
                                    <p:cond delay="0"/>
                                  </p:stCondLst>
                                  <p:childTnLst>
                                    <p:animMotion origin="layout" path="M 0.0 0.0  L -0.25 0.0  E" pathEditMode="relative" ptsTypes="">
                                      <p:cBhvr>
                                        <p:cTn id="6" dur="2000" fill="hold"/>
                                        <p:tgtEl>
                                          <p:spTgt spid="323609"/>
                                        </p:tgtEl>
                                        <p:attrNameLst>
                                          <p:attrName>ppt_x</p:attrName>
                                          <p:attrName>ppt_y</p:attrName>
                                        </p:attrNameLst>
                                      </p:cBhvr>
                                    </p:animMotion>
                                  </p:childTnLst>
                                </p:cTn>
                              </p:par>
                              <p:par>
                                <p:cTn id="7" presetID="8" presetClass="emph" presetSubtype="0" fill="hold" grpId="0" nodeType="withEffect">
                                  <p:stCondLst>
                                    <p:cond delay="0"/>
                                  </p:stCondLst>
                                  <p:childTnLst>
                                    <p:animRot by="-3600000">
                                      <p:cBhvr>
                                        <p:cTn id="8" dur="2000" fill="hold"/>
                                        <p:tgtEl>
                                          <p:spTgt spid="323617"/>
                                        </p:tgtEl>
                                        <p:attrNameLst>
                                          <p:attrName>r</p:attrName>
                                        </p:attrNameLst>
                                      </p:cBhvr>
                                    </p:animRot>
                                  </p:childTnLst>
                                </p:cTn>
                              </p:par>
                              <p:par>
                                <p:cTn id="9" presetID="35" presetClass="path" presetSubtype="0" accel="50000" decel="50000" fill="hold" grpId="1" nodeType="withEffect">
                                  <p:stCondLst>
                                    <p:cond delay="0"/>
                                  </p:stCondLst>
                                  <p:childTnLst>
                                    <p:animMotion origin="layout" path="M 0.0 0.0  L -0.25 0.0  E" pathEditMode="relative" ptsTypes="">
                                      <p:cBhvr>
                                        <p:cTn id="10" dur="2000" fill="hold"/>
                                        <p:tgtEl>
                                          <p:spTgt spid="323617"/>
                                        </p:tgtEl>
                                        <p:attrNameLst>
                                          <p:attrName>ppt_x</p:attrName>
                                          <p:attrName>ppt_y</p:attrName>
                                        </p:attrNameLst>
                                      </p:cBhvr>
                                    </p:animMotion>
                                  </p:childTnLst>
                                </p:cTn>
                              </p:par>
                            </p:childTnLst>
                          </p:cTn>
                        </p:par>
                        <p:par>
                          <p:cTn id="11" fill="hold" nodeType="afterGroup">
                            <p:stCondLst>
                              <p:cond delay="2000"/>
                            </p:stCondLst>
                            <p:childTnLst>
                              <p:par>
                                <p:cTn id="12" presetID="8" presetClass="emph" presetSubtype="0" fill="hold" grpId="2" nodeType="afterEffect">
                                  <p:stCondLst>
                                    <p:cond delay="0"/>
                                  </p:stCondLst>
                                  <p:childTnLst>
                                    <p:animRot by="3600000">
                                      <p:cBhvr>
                                        <p:cTn id="13" dur="500" fill="hold"/>
                                        <p:tgtEl>
                                          <p:spTgt spid="3236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617" grpId="0" animBg="1"/>
      <p:bldP spid="323617" grpId="1" animBg="1"/>
      <p:bldP spid="323617" grpId="2"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228600" y="655638"/>
            <a:ext cx="8915400" cy="792162"/>
          </a:xfrm>
        </p:spPr>
        <p:txBody>
          <a:bodyPr/>
          <a:lstStyle/>
          <a:p>
            <a:pPr algn="l"/>
            <a:r>
              <a:rPr lang="en-US" altLang="en-US" sz="2800">
                <a:solidFill>
                  <a:srgbClr val="FF0066"/>
                </a:solidFill>
                <a:latin typeface="Times New Roman" pitchFamily="18" charset="0"/>
              </a:rPr>
              <a:t>C3: Trên hình vẽ đồ thị nhình sin cắt trục tọa độ tại những điểm có tọa độ bằng bao nhiêu?</a:t>
            </a:r>
          </a:p>
        </p:txBody>
      </p:sp>
      <p:grpSp>
        <p:nvGrpSpPr>
          <p:cNvPr id="317443" name="Group 3"/>
          <p:cNvGrpSpPr>
            <a:grpSpLocks/>
          </p:cNvGrpSpPr>
          <p:nvPr/>
        </p:nvGrpSpPr>
        <p:grpSpPr bwMode="auto">
          <a:xfrm>
            <a:off x="3276600" y="1404938"/>
            <a:ext cx="4914900" cy="2938462"/>
            <a:chOff x="864" y="756"/>
            <a:chExt cx="3096" cy="1851"/>
          </a:xfrm>
        </p:grpSpPr>
        <p:cxnSp>
          <p:nvCxnSpPr>
            <p:cNvPr id="317444" name="AutoShape 4"/>
            <p:cNvCxnSpPr>
              <a:cxnSpLocks noChangeShapeType="1"/>
            </p:cNvCxnSpPr>
            <p:nvPr/>
          </p:nvCxnSpPr>
          <p:spPr bwMode="auto">
            <a:xfrm flipH="1" flipV="1">
              <a:off x="1179" y="996"/>
              <a:ext cx="10" cy="1611"/>
            </a:xfrm>
            <a:prstGeom prst="straightConnector1">
              <a:avLst/>
            </a:prstGeom>
            <a:noFill/>
            <a:ln w="28575">
              <a:solidFill>
                <a:srgbClr val="000000"/>
              </a:solidFill>
              <a:round/>
              <a:headEnd/>
              <a:tailEnd type="triangle" w="sm" len="med"/>
            </a:ln>
            <a:extLst>
              <a:ext uri="{909E8E84-426E-40DD-AFC4-6F175D3DCCD1}">
                <a14:hiddenFill xmlns:a14="http://schemas.microsoft.com/office/drawing/2010/main">
                  <a:noFill/>
                </a14:hiddenFill>
              </a:ext>
            </a:extLst>
          </p:spPr>
        </p:cxnSp>
        <p:cxnSp>
          <p:nvCxnSpPr>
            <p:cNvPr id="317445" name="AutoShape 5"/>
            <p:cNvCxnSpPr>
              <a:cxnSpLocks noChangeShapeType="1"/>
            </p:cNvCxnSpPr>
            <p:nvPr/>
          </p:nvCxnSpPr>
          <p:spPr bwMode="auto">
            <a:xfrm flipV="1">
              <a:off x="904" y="1964"/>
              <a:ext cx="2928" cy="40"/>
            </a:xfrm>
            <a:prstGeom prst="straightConnector1">
              <a:avLst/>
            </a:prstGeom>
            <a:noFill/>
            <a:ln w="28575">
              <a:solidFill>
                <a:srgbClr val="000000"/>
              </a:solidFill>
              <a:round/>
              <a:headEnd/>
              <a:tailEnd type="triangle" w="sm" len="med"/>
            </a:ln>
            <a:extLst>
              <a:ext uri="{909E8E84-426E-40DD-AFC4-6F175D3DCCD1}">
                <a14:hiddenFill xmlns:a14="http://schemas.microsoft.com/office/drawing/2010/main">
                  <a:noFill/>
                </a14:hiddenFill>
              </a:ext>
            </a:extLst>
          </p:spPr>
        </p:cxnSp>
        <p:sp>
          <p:nvSpPr>
            <p:cNvPr id="317446" name="Text Box 6"/>
            <p:cNvSpPr txBox="1">
              <a:spLocks noChangeArrowheads="1"/>
            </p:cNvSpPr>
            <p:nvPr/>
          </p:nvSpPr>
          <p:spPr bwMode="auto">
            <a:xfrm>
              <a:off x="3485" y="1663"/>
              <a:ext cx="475"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800">
                  <a:latin typeface="Arial" pitchFamily="34" charset="0"/>
                </a:rPr>
                <a:t>t</a:t>
              </a:r>
            </a:p>
          </p:txBody>
        </p:sp>
        <p:sp>
          <p:nvSpPr>
            <p:cNvPr id="317447" name="Text Box 7"/>
            <p:cNvSpPr txBox="1">
              <a:spLocks noChangeArrowheads="1"/>
            </p:cNvSpPr>
            <p:nvPr/>
          </p:nvSpPr>
          <p:spPr bwMode="auto">
            <a:xfrm>
              <a:off x="952" y="2052"/>
              <a:ext cx="362"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eaLnBrk="1" hangingPunct="1"/>
              <a:r>
                <a:rPr lang="en-US" altLang="en-US" sz="2400" b="1">
                  <a:latin typeface="Arial" pitchFamily="34" charset="0"/>
                </a:rPr>
                <a:t>0</a:t>
              </a:r>
            </a:p>
          </p:txBody>
        </p:sp>
        <p:sp>
          <p:nvSpPr>
            <p:cNvPr id="317448" name="Text Box 8"/>
            <p:cNvSpPr txBox="1">
              <a:spLocks noChangeArrowheads="1"/>
            </p:cNvSpPr>
            <p:nvPr/>
          </p:nvSpPr>
          <p:spPr bwMode="auto">
            <a:xfrm>
              <a:off x="1287" y="756"/>
              <a:ext cx="319"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eaLnBrk="1" hangingPunct="1"/>
              <a:r>
                <a:rPr lang="en-US" altLang="en-US" sz="2800">
                  <a:latin typeface="Times New Roman" pitchFamily="18" charset="0"/>
                </a:rPr>
                <a:t>i</a:t>
              </a:r>
            </a:p>
          </p:txBody>
        </p:sp>
        <p:cxnSp>
          <p:nvCxnSpPr>
            <p:cNvPr id="317449" name="AutoShape 9"/>
            <p:cNvCxnSpPr>
              <a:cxnSpLocks noChangeShapeType="1"/>
            </p:cNvCxnSpPr>
            <p:nvPr/>
          </p:nvCxnSpPr>
          <p:spPr bwMode="auto">
            <a:xfrm flipV="1">
              <a:off x="1144" y="1464"/>
              <a:ext cx="2400" cy="48"/>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sp>
          <p:nvSpPr>
            <p:cNvPr id="317450" name="Freeform 10"/>
            <p:cNvSpPr>
              <a:spLocks/>
            </p:cNvSpPr>
            <p:nvPr/>
          </p:nvSpPr>
          <p:spPr bwMode="auto">
            <a:xfrm flipV="1">
              <a:off x="1592" y="1964"/>
              <a:ext cx="549" cy="457"/>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451" name="Freeform 11"/>
            <p:cNvSpPr>
              <a:spLocks/>
            </p:cNvSpPr>
            <p:nvPr/>
          </p:nvSpPr>
          <p:spPr bwMode="auto">
            <a:xfrm>
              <a:off x="2147" y="1524"/>
              <a:ext cx="547" cy="460"/>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452" name="Freeform 12"/>
            <p:cNvSpPr>
              <a:spLocks/>
            </p:cNvSpPr>
            <p:nvPr/>
          </p:nvSpPr>
          <p:spPr bwMode="auto">
            <a:xfrm>
              <a:off x="1318" y="1504"/>
              <a:ext cx="274"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453" name="Freeform 13"/>
            <p:cNvSpPr>
              <a:spLocks/>
            </p:cNvSpPr>
            <p:nvPr/>
          </p:nvSpPr>
          <p:spPr bwMode="auto">
            <a:xfrm flipV="1">
              <a:off x="2688" y="1964"/>
              <a:ext cx="549" cy="457"/>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454" name="Freeform 14"/>
            <p:cNvSpPr>
              <a:spLocks/>
            </p:cNvSpPr>
            <p:nvPr/>
          </p:nvSpPr>
          <p:spPr bwMode="auto">
            <a:xfrm flipH="1">
              <a:off x="3237" y="1504"/>
              <a:ext cx="273"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455" name="Text Box 15"/>
            <p:cNvSpPr txBox="1">
              <a:spLocks noChangeArrowheads="1"/>
            </p:cNvSpPr>
            <p:nvPr/>
          </p:nvSpPr>
          <p:spPr bwMode="auto">
            <a:xfrm>
              <a:off x="2304" y="2340"/>
              <a:ext cx="294"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400" b="1">
                  <a:latin typeface="Arial" pitchFamily="34" charset="0"/>
                </a:rPr>
                <a:t>T</a:t>
              </a:r>
            </a:p>
          </p:txBody>
        </p:sp>
        <p:sp>
          <p:nvSpPr>
            <p:cNvPr id="317456" name="AutoShape 16"/>
            <p:cNvSpPr>
              <a:spLocks noChangeArrowheads="1"/>
            </p:cNvSpPr>
            <p:nvPr/>
          </p:nvSpPr>
          <p:spPr bwMode="auto">
            <a:xfrm>
              <a:off x="1849" y="1946"/>
              <a:ext cx="30" cy="26"/>
            </a:xfrm>
            <a:prstGeom prst="flowChartConnector">
              <a:avLst/>
            </a:prstGeom>
            <a:solidFill>
              <a:srgbClr val="FFFFFF"/>
            </a:solidFill>
            <a:ln w="9525">
              <a:solidFill>
                <a:srgbClr val="99CC00"/>
              </a:solidFill>
              <a:round/>
              <a:headEnd/>
              <a:tailEnd/>
            </a:ln>
          </p:spPr>
          <p:txBody>
            <a:bodyPr/>
            <a:lstStyle/>
            <a:p>
              <a:endParaRPr lang="en-US"/>
            </a:p>
          </p:txBody>
        </p:sp>
        <p:sp>
          <p:nvSpPr>
            <p:cNvPr id="317457" name="AutoShape 17"/>
            <p:cNvSpPr>
              <a:spLocks noChangeArrowheads="1"/>
            </p:cNvSpPr>
            <p:nvPr/>
          </p:nvSpPr>
          <p:spPr bwMode="auto">
            <a:xfrm>
              <a:off x="2396" y="1946"/>
              <a:ext cx="30" cy="26"/>
            </a:xfrm>
            <a:prstGeom prst="flowChartConnector">
              <a:avLst/>
            </a:prstGeom>
            <a:solidFill>
              <a:srgbClr val="FFFFFF"/>
            </a:solidFill>
            <a:ln w="9525">
              <a:solidFill>
                <a:srgbClr val="99CC00"/>
              </a:solidFill>
              <a:round/>
              <a:headEnd/>
              <a:tailEnd/>
            </a:ln>
          </p:spPr>
          <p:txBody>
            <a:bodyPr/>
            <a:lstStyle/>
            <a:p>
              <a:endParaRPr lang="en-US"/>
            </a:p>
          </p:txBody>
        </p:sp>
        <p:sp>
          <p:nvSpPr>
            <p:cNvPr id="317458" name="AutoShape 18"/>
            <p:cNvSpPr>
              <a:spLocks noChangeArrowheads="1"/>
            </p:cNvSpPr>
            <p:nvPr/>
          </p:nvSpPr>
          <p:spPr bwMode="auto">
            <a:xfrm>
              <a:off x="2956" y="1946"/>
              <a:ext cx="30" cy="26"/>
            </a:xfrm>
            <a:prstGeom prst="flowChartConnector">
              <a:avLst/>
            </a:prstGeom>
            <a:solidFill>
              <a:srgbClr val="FFFFFF"/>
            </a:solidFill>
            <a:ln w="9525">
              <a:solidFill>
                <a:srgbClr val="99CC00"/>
              </a:solidFill>
              <a:round/>
              <a:headEnd/>
              <a:tailEnd/>
            </a:ln>
          </p:spPr>
          <p:txBody>
            <a:bodyPr/>
            <a:lstStyle/>
            <a:p>
              <a:endParaRPr lang="en-US"/>
            </a:p>
          </p:txBody>
        </p:sp>
        <p:sp>
          <p:nvSpPr>
            <p:cNvPr id="317459" name="Freeform 19"/>
            <p:cNvSpPr>
              <a:spLocks/>
            </p:cNvSpPr>
            <p:nvPr/>
          </p:nvSpPr>
          <p:spPr bwMode="auto">
            <a:xfrm flipH="1">
              <a:off x="1036" y="1512"/>
              <a:ext cx="273"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460" name="Text Box 20"/>
            <p:cNvSpPr txBox="1">
              <a:spLocks noChangeArrowheads="1"/>
            </p:cNvSpPr>
            <p:nvPr/>
          </p:nvSpPr>
          <p:spPr bwMode="auto">
            <a:xfrm>
              <a:off x="960" y="1485"/>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VnTime" pitchFamily="34" charset="0"/>
                </a:rPr>
                <a:t>i</a:t>
              </a:r>
              <a:r>
                <a:rPr lang="en-US" altLang="en-US" sz="2800" b="1" baseline="-25000">
                  <a:latin typeface=".VnTime" pitchFamily="34" charset="0"/>
                </a:rPr>
                <a:t>0</a:t>
              </a:r>
              <a:endParaRPr lang="en-US" altLang="en-US" sz="2800" b="1">
                <a:latin typeface=".VnTime" pitchFamily="34" charset="0"/>
              </a:endParaRPr>
            </a:p>
          </p:txBody>
        </p:sp>
        <p:sp>
          <p:nvSpPr>
            <p:cNvPr id="317461" name="Text Box 21"/>
            <p:cNvSpPr txBox="1">
              <a:spLocks noChangeArrowheads="1"/>
            </p:cNvSpPr>
            <p:nvPr/>
          </p:nvSpPr>
          <p:spPr bwMode="auto">
            <a:xfrm>
              <a:off x="864" y="1140"/>
              <a:ext cx="4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Arial" pitchFamily="34" charset="0"/>
                </a:rPr>
                <a:t> I</a:t>
              </a:r>
              <a:r>
                <a:rPr lang="en-US" altLang="en-US" sz="2800" b="1" baseline="-25000">
                  <a:latin typeface="Arial" pitchFamily="34" charset="0"/>
                </a:rPr>
                <a:t>0</a:t>
              </a:r>
              <a:endParaRPr lang="en-US" altLang="en-US" sz="2800" b="1">
                <a:latin typeface="Arial" pitchFamily="34" charset="0"/>
              </a:endParaRPr>
            </a:p>
          </p:txBody>
        </p:sp>
        <p:sp>
          <p:nvSpPr>
            <p:cNvPr id="317462" name="Freeform 22"/>
            <p:cNvSpPr>
              <a:spLocks/>
            </p:cNvSpPr>
            <p:nvPr/>
          </p:nvSpPr>
          <p:spPr bwMode="auto">
            <a:xfrm>
              <a:off x="3480" y="1500"/>
              <a:ext cx="274"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463" name="Line 23"/>
            <p:cNvSpPr>
              <a:spLocks noChangeShapeType="1"/>
            </p:cNvSpPr>
            <p:nvPr/>
          </p:nvSpPr>
          <p:spPr bwMode="auto">
            <a:xfrm>
              <a:off x="1332" y="1524"/>
              <a:ext cx="0" cy="52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64" name="Line 24"/>
            <p:cNvSpPr>
              <a:spLocks noChangeShapeType="1"/>
            </p:cNvSpPr>
            <p:nvPr/>
          </p:nvSpPr>
          <p:spPr bwMode="auto">
            <a:xfrm>
              <a:off x="1872" y="1956"/>
              <a:ext cx="0" cy="57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65" name="Line 25"/>
            <p:cNvSpPr>
              <a:spLocks noChangeShapeType="1"/>
            </p:cNvSpPr>
            <p:nvPr/>
          </p:nvSpPr>
          <p:spPr bwMode="auto">
            <a:xfrm>
              <a:off x="2952" y="1956"/>
              <a:ext cx="0" cy="57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66" name="Text Box 26"/>
            <p:cNvSpPr txBox="1">
              <a:spLocks noChangeArrowheads="1"/>
            </p:cNvSpPr>
            <p:nvPr/>
          </p:nvSpPr>
          <p:spPr bwMode="auto">
            <a:xfrm>
              <a:off x="1128" y="2028"/>
              <a:ext cx="43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400" b="1">
                  <a:latin typeface="Arial" pitchFamily="34" charset="0"/>
                </a:rPr>
                <a:t>T/8</a:t>
              </a:r>
            </a:p>
          </p:txBody>
        </p:sp>
      </p:grpSp>
      <p:grpSp>
        <p:nvGrpSpPr>
          <p:cNvPr id="317467" name="Group 27"/>
          <p:cNvGrpSpPr>
            <a:grpSpLocks/>
          </p:cNvGrpSpPr>
          <p:nvPr/>
        </p:nvGrpSpPr>
        <p:grpSpPr bwMode="auto">
          <a:xfrm>
            <a:off x="2819400" y="4117975"/>
            <a:ext cx="4876800" cy="957263"/>
            <a:chOff x="624" y="2907"/>
            <a:chExt cx="3072" cy="603"/>
          </a:xfrm>
        </p:grpSpPr>
        <p:sp>
          <p:nvSpPr>
            <p:cNvPr id="317468" name="Text Box 28"/>
            <p:cNvSpPr txBox="1">
              <a:spLocks noChangeArrowheads="1"/>
            </p:cNvSpPr>
            <p:nvPr/>
          </p:nvSpPr>
          <p:spPr bwMode="auto">
            <a:xfrm>
              <a:off x="624" y="3024"/>
              <a:ext cx="30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latin typeface="Times New Roman" pitchFamily="18" charset="0"/>
                </a:rPr>
                <a:t>i</a:t>
              </a:r>
              <a:r>
                <a:rPr lang="en-US" altLang="en-US" sz="2800" baseline="-25000">
                  <a:latin typeface="Times New Roman" pitchFamily="18" charset="0"/>
                </a:rPr>
                <a:t>1</a:t>
              </a:r>
              <a:r>
                <a:rPr lang="en-US" altLang="en-US" sz="2800">
                  <a:latin typeface="Times New Roman" pitchFamily="18" charset="0"/>
                </a:rPr>
                <a:t> = 0 khi   </a:t>
              </a:r>
            </a:p>
          </p:txBody>
        </p:sp>
        <p:graphicFrame>
          <p:nvGraphicFramePr>
            <p:cNvPr id="317469" name="Object 29"/>
            <p:cNvGraphicFramePr>
              <a:graphicFrameLocks noChangeAspect="1"/>
            </p:cNvGraphicFramePr>
            <p:nvPr/>
          </p:nvGraphicFramePr>
          <p:xfrm>
            <a:off x="1608" y="2907"/>
            <a:ext cx="1920" cy="603"/>
          </p:xfrm>
          <a:graphic>
            <a:graphicData uri="http://schemas.openxmlformats.org/presentationml/2006/ole">
              <mc:AlternateContent xmlns:mc="http://schemas.openxmlformats.org/markup-compatibility/2006">
                <mc:Choice xmlns:v="urn:schemas-microsoft-com:vml" Requires="v">
                  <p:oleObj spid="_x0000_s7174" name="Equation" r:id="rId3" imgW="1002960" imgH="393480" progId="Equation.3">
                    <p:embed/>
                  </p:oleObj>
                </mc:Choice>
                <mc:Fallback>
                  <p:oleObj name="Equation" r:id="rId3" imgW="100296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8" y="2907"/>
                          <a:ext cx="1920" cy="6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317470" name="Group 30"/>
          <p:cNvGrpSpPr>
            <a:grpSpLocks/>
          </p:cNvGrpSpPr>
          <p:nvPr/>
        </p:nvGrpSpPr>
        <p:grpSpPr bwMode="auto">
          <a:xfrm>
            <a:off x="2952750" y="5353050"/>
            <a:ext cx="4994275" cy="957263"/>
            <a:chOff x="1860" y="3372"/>
            <a:chExt cx="3146" cy="603"/>
          </a:xfrm>
        </p:grpSpPr>
        <p:sp>
          <p:nvSpPr>
            <p:cNvPr id="317471" name="Text Box 31"/>
            <p:cNvSpPr txBox="1">
              <a:spLocks noChangeArrowheads="1"/>
            </p:cNvSpPr>
            <p:nvPr/>
          </p:nvSpPr>
          <p:spPr bwMode="auto">
            <a:xfrm>
              <a:off x="1860" y="3479"/>
              <a:ext cx="30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latin typeface="Times New Roman" pitchFamily="18" charset="0"/>
                </a:rPr>
                <a:t>i</a:t>
              </a:r>
              <a:r>
                <a:rPr lang="en-US" altLang="en-US" sz="2800" baseline="-25000">
                  <a:latin typeface="Times New Roman" pitchFamily="18" charset="0"/>
                </a:rPr>
                <a:t>n</a:t>
              </a:r>
              <a:r>
                <a:rPr lang="en-US" altLang="en-US" sz="2800">
                  <a:latin typeface="Times New Roman" pitchFamily="18" charset="0"/>
                </a:rPr>
                <a:t> = 0 khi   </a:t>
              </a:r>
            </a:p>
          </p:txBody>
        </p:sp>
        <p:graphicFrame>
          <p:nvGraphicFramePr>
            <p:cNvPr id="317472" name="Object 32"/>
            <p:cNvGraphicFramePr>
              <a:graphicFrameLocks noChangeAspect="1"/>
            </p:cNvGraphicFramePr>
            <p:nvPr/>
          </p:nvGraphicFramePr>
          <p:xfrm>
            <a:off x="2843" y="3372"/>
            <a:ext cx="2163" cy="603"/>
          </p:xfrm>
          <a:graphic>
            <a:graphicData uri="http://schemas.openxmlformats.org/presentationml/2006/ole">
              <mc:AlternateContent xmlns:mc="http://schemas.openxmlformats.org/markup-compatibility/2006">
                <mc:Choice xmlns:v="urn:schemas-microsoft-com:vml" Requires="v">
                  <p:oleObj spid="_x0000_s7175" name="Equation" r:id="rId5" imgW="1130040" imgH="393480" progId="Equation.3">
                    <p:embed/>
                  </p:oleObj>
                </mc:Choice>
                <mc:Fallback>
                  <p:oleObj name="Equation" r:id="rId5" imgW="113004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 y="3372"/>
                          <a:ext cx="2163" cy="6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17473" name="Text Box 33"/>
          <p:cNvSpPr txBox="1">
            <a:spLocks noChangeArrowheads="1"/>
          </p:cNvSpPr>
          <p:nvPr/>
        </p:nvSpPr>
        <p:spPr bwMode="auto">
          <a:xfrm>
            <a:off x="114300" y="3848100"/>
            <a:ext cx="2514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latin typeface="Times New Roman" pitchFamily="18" charset="0"/>
              </a:rPr>
              <a:t>Cắt trục hoành</a:t>
            </a:r>
          </a:p>
        </p:txBody>
      </p:sp>
      <p:sp>
        <p:nvSpPr>
          <p:cNvPr id="317474" name="Line 34"/>
          <p:cNvSpPr>
            <a:spLocks noChangeShapeType="1"/>
          </p:cNvSpPr>
          <p:nvPr/>
        </p:nvSpPr>
        <p:spPr bwMode="auto">
          <a:xfrm>
            <a:off x="4819650" y="3219450"/>
            <a:ext cx="18288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5" name="Text Box 35"/>
          <p:cNvSpPr txBox="1">
            <a:spLocks noChangeArrowheads="1"/>
          </p:cNvSpPr>
          <p:nvPr/>
        </p:nvSpPr>
        <p:spPr bwMode="auto">
          <a:xfrm>
            <a:off x="1204912" y="166688"/>
            <a:ext cx="78628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dirty="0">
                <a:solidFill>
                  <a:srgbClr val="66FF33"/>
                </a:solidFill>
              </a:rPr>
              <a:t>ĐẠI CƯƠNG VỀ DÒNG ĐIỆN XOAY CHIỀU</a:t>
            </a:r>
          </a:p>
        </p:txBody>
      </p:sp>
      <p:sp>
        <p:nvSpPr>
          <p:cNvPr id="317476" name="Rectangle 36"/>
          <p:cNvSpPr>
            <a:spLocks noChangeArrowheads="1"/>
          </p:cNvSpPr>
          <p:nvPr/>
        </p:nvSpPr>
        <p:spPr bwMode="auto">
          <a:xfrm>
            <a:off x="595313" y="0"/>
            <a:ext cx="609600" cy="533400"/>
          </a:xfrm>
          <a:prstGeom prst="rect">
            <a:avLst/>
          </a:prstGeom>
          <a:solidFill>
            <a:schemeClr val="accent1"/>
          </a:solidFill>
          <a:ln>
            <a:noFill/>
          </a:ln>
          <a:effectLst/>
          <a:extLs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200" b="1">
                <a:latin typeface="Arial Black" pitchFamily="34" charset="0"/>
              </a:rPr>
              <a:t>12</a:t>
            </a:r>
          </a:p>
        </p:txBody>
      </p:sp>
      <p:sp>
        <p:nvSpPr>
          <p:cNvPr id="317477" name="Line 37"/>
          <p:cNvSpPr>
            <a:spLocks noChangeShapeType="1"/>
          </p:cNvSpPr>
          <p:nvPr/>
        </p:nvSpPr>
        <p:spPr bwMode="auto">
          <a:xfrm>
            <a:off x="519113" y="609600"/>
            <a:ext cx="8077200" cy="0"/>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123326508"/>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73"/>
                                        </p:tgtEl>
                                        <p:attrNameLst>
                                          <p:attrName>style.visibility</p:attrName>
                                        </p:attrNameLst>
                                      </p:cBhvr>
                                      <p:to>
                                        <p:strVal val="visible"/>
                                      </p:to>
                                    </p:set>
                                    <p:animEffect transition="in" filter="blinds(horizontal)">
                                      <p:cBhvr>
                                        <p:cTn id="7" dur="500"/>
                                        <p:tgtEl>
                                          <p:spTgt spid="3174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17467"/>
                                        </p:tgtEl>
                                        <p:attrNameLst>
                                          <p:attrName>style.visibility</p:attrName>
                                        </p:attrNameLst>
                                      </p:cBhvr>
                                      <p:to>
                                        <p:strVal val="visible"/>
                                      </p:to>
                                    </p:set>
                                    <p:animEffect transition="in" filter="box(in)">
                                      <p:cBhvr>
                                        <p:cTn id="12" dur="500"/>
                                        <p:tgtEl>
                                          <p:spTgt spid="3174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17470"/>
                                        </p:tgtEl>
                                        <p:attrNameLst>
                                          <p:attrName>style.visibility</p:attrName>
                                        </p:attrNameLst>
                                      </p:cBhvr>
                                      <p:to>
                                        <p:strVal val="visible"/>
                                      </p:to>
                                    </p:set>
                                    <p:animEffect transition="in" filter="box(in)">
                                      <p:cBhvr>
                                        <p:cTn id="17" dur="500"/>
                                        <p:tgtEl>
                                          <p:spTgt spid="317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xfrm>
            <a:off x="152400" y="460375"/>
            <a:ext cx="8839200" cy="1139825"/>
          </a:xfrm>
        </p:spPr>
        <p:txBody>
          <a:bodyPr/>
          <a:lstStyle/>
          <a:p>
            <a:r>
              <a:rPr lang="en-US" altLang="en-US" sz="2800">
                <a:solidFill>
                  <a:srgbClr val="FF0066"/>
                </a:solidFill>
                <a:latin typeface="Times New Roman" pitchFamily="18" charset="0"/>
              </a:rPr>
              <a:t>C3: Trên hình vẽ đồ thị nhình sin cắt trục tọa độ tại những điểm có tọa độ bằng bao nhiêu?</a:t>
            </a:r>
          </a:p>
        </p:txBody>
      </p:sp>
      <p:graphicFrame>
        <p:nvGraphicFramePr>
          <p:cNvPr id="318467" name="Object 3"/>
          <p:cNvGraphicFramePr>
            <a:graphicFrameLocks noGrp="1" noChangeAspect="1"/>
          </p:cNvGraphicFramePr>
          <p:nvPr>
            <p:ph sz="half" idx="1"/>
          </p:nvPr>
        </p:nvGraphicFramePr>
        <p:xfrm>
          <a:off x="381000" y="2590800"/>
          <a:ext cx="3124200" cy="1030288"/>
        </p:xfrm>
        <a:graphic>
          <a:graphicData uri="http://schemas.openxmlformats.org/presentationml/2006/ole">
            <mc:AlternateContent xmlns:mc="http://schemas.openxmlformats.org/markup-compatibility/2006">
              <mc:Choice xmlns:v="urn:schemas-microsoft-com:vml" Requires="v">
                <p:oleObj spid="_x0000_s8202" name="Equation" r:id="rId3" imgW="1193760" imgH="393480" progId="Equation.3">
                  <p:embed/>
                </p:oleObj>
              </mc:Choice>
              <mc:Fallback>
                <p:oleObj name="Equation" r:id="rId3" imgW="119376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590800"/>
                        <a:ext cx="3124200" cy="1030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18468" name="Text Box 4"/>
          <p:cNvSpPr txBox="1">
            <a:spLocks noChangeArrowheads="1"/>
          </p:cNvSpPr>
          <p:nvPr/>
        </p:nvSpPr>
        <p:spPr bwMode="auto">
          <a:xfrm>
            <a:off x="190500" y="1568450"/>
            <a:ext cx="32385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2800">
                <a:solidFill>
                  <a:srgbClr val="FFFF00"/>
                </a:solidFill>
                <a:latin typeface="Times New Roman" pitchFamily="18" charset="0"/>
              </a:rPr>
              <a:t>Cắt trục tung i = i</a:t>
            </a:r>
            <a:r>
              <a:rPr lang="en-US" altLang="en-US" sz="2800" baseline="-25000">
                <a:solidFill>
                  <a:srgbClr val="FFFF00"/>
                </a:solidFill>
                <a:latin typeface="Times New Roman" pitchFamily="18" charset="0"/>
              </a:rPr>
              <a:t>0</a:t>
            </a:r>
            <a:r>
              <a:rPr lang="en-US" altLang="en-US" sz="2800">
                <a:solidFill>
                  <a:srgbClr val="FFFF00"/>
                </a:solidFill>
                <a:latin typeface="Times New Roman" pitchFamily="18" charset="0"/>
              </a:rPr>
              <a:t> ứng với t = 0</a:t>
            </a:r>
          </a:p>
        </p:txBody>
      </p:sp>
      <p:grpSp>
        <p:nvGrpSpPr>
          <p:cNvPr id="318469" name="Group 5"/>
          <p:cNvGrpSpPr>
            <a:grpSpLocks/>
          </p:cNvGrpSpPr>
          <p:nvPr/>
        </p:nvGrpSpPr>
        <p:grpSpPr bwMode="auto">
          <a:xfrm>
            <a:off x="3962400" y="1328738"/>
            <a:ext cx="4914900" cy="2557462"/>
            <a:chOff x="2448" y="672"/>
            <a:chExt cx="3096" cy="1611"/>
          </a:xfrm>
        </p:grpSpPr>
        <p:sp>
          <p:nvSpPr>
            <p:cNvPr id="318470" name="Text Box 6"/>
            <p:cNvSpPr txBox="1">
              <a:spLocks noChangeArrowheads="1"/>
            </p:cNvSpPr>
            <p:nvPr/>
          </p:nvSpPr>
          <p:spPr bwMode="auto">
            <a:xfrm>
              <a:off x="2832" y="690"/>
              <a:ext cx="319"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eaLnBrk="1" hangingPunct="1"/>
              <a:r>
                <a:rPr lang="en-US" altLang="en-US" sz="2800">
                  <a:latin typeface="Times New Roman" pitchFamily="18" charset="0"/>
                </a:rPr>
                <a:t>i</a:t>
              </a:r>
            </a:p>
          </p:txBody>
        </p:sp>
        <p:grpSp>
          <p:nvGrpSpPr>
            <p:cNvPr id="318471" name="Group 7"/>
            <p:cNvGrpSpPr>
              <a:grpSpLocks/>
            </p:cNvGrpSpPr>
            <p:nvPr/>
          </p:nvGrpSpPr>
          <p:grpSpPr bwMode="auto">
            <a:xfrm>
              <a:off x="2448" y="672"/>
              <a:ext cx="3096" cy="1611"/>
              <a:chOff x="2448" y="672"/>
              <a:chExt cx="3096" cy="1611"/>
            </a:xfrm>
          </p:grpSpPr>
          <p:cxnSp>
            <p:nvCxnSpPr>
              <p:cNvPr id="318472" name="AutoShape 8"/>
              <p:cNvCxnSpPr>
                <a:cxnSpLocks noChangeShapeType="1"/>
              </p:cNvCxnSpPr>
              <p:nvPr/>
            </p:nvCxnSpPr>
            <p:spPr bwMode="auto">
              <a:xfrm flipH="1" flipV="1">
                <a:off x="2763" y="672"/>
                <a:ext cx="10" cy="1611"/>
              </a:xfrm>
              <a:prstGeom prst="straightConnector1">
                <a:avLst/>
              </a:prstGeom>
              <a:noFill/>
              <a:ln w="28575">
                <a:solidFill>
                  <a:srgbClr val="000000"/>
                </a:solidFill>
                <a:round/>
                <a:headEnd/>
                <a:tailEnd type="triangle" w="sm" len="med"/>
              </a:ln>
              <a:extLst>
                <a:ext uri="{909E8E84-426E-40DD-AFC4-6F175D3DCCD1}">
                  <a14:hiddenFill xmlns:a14="http://schemas.microsoft.com/office/drawing/2010/main">
                    <a:noFill/>
                  </a14:hiddenFill>
                </a:ext>
              </a:extLst>
            </p:spPr>
          </p:cxnSp>
          <p:cxnSp>
            <p:nvCxnSpPr>
              <p:cNvPr id="318473" name="AutoShape 9"/>
              <p:cNvCxnSpPr>
                <a:cxnSpLocks noChangeShapeType="1"/>
              </p:cNvCxnSpPr>
              <p:nvPr/>
            </p:nvCxnSpPr>
            <p:spPr bwMode="auto">
              <a:xfrm flipV="1">
                <a:off x="2488" y="1640"/>
                <a:ext cx="2928" cy="40"/>
              </a:xfrm>
              <a:prstGeom prst="straightConnector1">
                <a:avLst/>
              </a:prstGeom>
              <a:noFill/>
              <a:ln w="28575">
                <a:solidFill>
                  <a:srgbClr val="000000"/>
                </a:solidFill>
                <a:round/>
                <a:headEnd/>
                <a:tailEnd type="triangle" w="sm" len="med"/>
              </a:ln>
              <a:extLst>
                <a:ext uri="{909E8E84-426E-40DD-AFC4-6F175D3DCCD1}">
                  <a14:hiddenFill xmlns:a14="http://schemas.microsoft.com/office/drawing/2010/main">
                    <a:noFill/>
                  </a14:hiddenFill>
                </a:ext>
              </a:extLst>
            </p:spPr>
          </p:cxnSp>
          <p:sp>
            <p:nvSpPr>
              <p:cNvPr id="318474" name="Text Box 10"/>
              <p:cNvSpPr txBox="1">
                <a:spLocks noChangeArrowheads="1"/>
              </p:cNvSpPr>
              <p:nvPr/>
            </p:nvSpPr>
            <p:spPr bwMode="auto">
              <a:xfrm>
                <a:off x="5069" y="1339"/>
                <a:ext cx="475"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800">
                    <a:latin typeface="Arial" pitchFamily="34" charset="0"/>
                  </a:rPr>
                  <a:t>t</a:t>
                </a:r>
              </a:p>
            </p:txBody>
          </p:sp>
          <p:sp>
            <p:nvSpPr>
              <p:cNvPr id="318475" name="Text Box 11"/>
              <p:cNvSpPr txBox="1">
                <a:spLocks noChangeArrowheads="1"/>
              </p:cNvSpPr>
              <p:nvPr/>
            </p:nvSpPr>
            <p:spPr bwMode="auto">
              <a:xfrm>
                <a:off x="2536" y="1728"/>
                <a:ext cx="362"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eaLnBrk="1" hangingPunct="1"/>
                <a:r>
                  <a:rPr lang="en-US" altLang="en-US" sz="2400" b="1">
                    <a:latin typeface="Arial" pitchFamily="34" charset="0"/>
                  </a:rPr>
                  <a:t>0</a:t>
                </a:r>
              </a:p>
            </p:txBody>
          </p:sp>
          <p:cxnSp>
            <p:nvCxnSpPr>
              <p:cNvPr id="318476" name="AutoShape 12"/>
              <p:cNvCxnSpPr>
                <a:cxnSpLocks noChangeShapeType="1"/>
              </p:cNvCxnSpPr>
              <p:nvPr/>
            </p:nvCxnSpPr>
            <p:spPr bwMode="auto">
              <a:xfrm flipV="1">
                <a:off x="2728" y="1140"/>
                <a:ext cx="2400" cy="48"/>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sp>
            <p:nvSpPr>
              <p:cNvPr id="318477" name="Freeform 13"/>
              <p:cNvSpPr>
                <a:spLocks/>
              </p:cNvSpPr>
              <p:nvPr/>
            </p:nvSpPr>
            <p:spPr bwMode="auto">
              <a:xfrm flipV="1">
                <a:off x="3176" y="1640"/>
                <a:ext cx="549" cy="457"/>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478" name="Freeform 14"/>
              <p:cNvSpPr>
                <a:spLocks/>
              </p:cNvSpPr>
              <p:nvPr/>
            </p:nvSpPr>
            <p:spPr bwMode="auto">
              <a:xfrm>
                <a:off x="3731" y="1200"/>
                <a:ext cx="547" cy="460"/>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479" name="Freeform 15"/>
              <p:cNvSpPr>
                <a:spLocks/>
              </p:cNvSpPr>
              <p:nvPr/>
            </p:nvSpPr>
            <p:spPr bwMode="auto">
              <a:xfrm>
                <a:off x="2902" y="1180"/>
                <a:ext cx="274"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480" name="Freeform 16"/>
              <p:cNvSpPr>
                <a:spLocks/>
              </p:cNvSpPr>
              <p:nvPr/>
            </p:nvSpPr>
            <p:spPr bwMode="auto">
              <a:xfrm flipV="1">
                <a:off x="4272" y="1640"/>
                <a:ext cx="549" cy="457"/>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481" name="Freeform 17"/>
              <p:cNvSpPr>
                <a:spLocks/>
              </p:cNvSpPr>
              <p:nvPr/>
            </p:nvSpPr>
            <p:spPr bwMode="auto">
              <a:xfrm flipH="1">
                <a:off x="4821" y="1180"/>
                <a:ext cx="273"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482" name="Text Box 18"/>
              <p:cNvSpPr txBox="1">
                <a:spLocks noChangeArrowheads="1"/>
              </p:cNvSpPr>
              <p:nvPr/>
            </p:nvSpPr>
            <p:spPr bwMode="auto">
              <a:xfrm>
                <a:off x="3888" y="2016"/>
                <a:ext cx="294"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400" b="1">
                    <a:latin typeface="Arial" pitchFamily="34" charset="0"/>
                  </a:rPr>
                  <a:t>T</a:t>
                </a:r>
              </a:p>
            </p:txBody>
          </p:sp>
          <p:sp>
            <p:nvSpPr>
              <p:cNvPr id="318483" name="AutoShape 19"/>
              <p:cNvSpPr>
                <a:spLocks noChangeArrowheads="1"/>
              </p:cNvSpPr>
              <p:nvPr/>
            </p:nvSpPr>
            <p:spPr bwMode="auto">
              <a:xfrm>
                <a:off x="3433" y="1622"/>
                <a:ext cx="30" cy="26"/>
              </a:xfrm>
              <a:prstGeom prst="flowChartConnector">
                <a:avLst/>
              </a:prstGeom>
              <a:solidFill>
                <a:srgbClr val="FFFFFF"/>
              </a:solidFill>
              <a:ln w="9525">
                <a:solidFill>
                  <a:srgbClr val="99CC00"/>
                </a:solidFill>
                <a:round/>
                <a:headEnd/>
                <a:tailEnd/>
              </a:ln>
            </p:spPr>
            <p:txBody>
              <a:bodyPr/>
              <a:lstStyle/>
              <a:p>
                <a:endParaRPr lang="en-US"/>
              </a:p>
            </p:txBody>
          </p:sp>
          <p:sp>
            <p:nvSpPr>
              <p:cNvPr id="318484" name="AutoShape 20"/>
              <p:cNvSpPr>
                <a:spLocks noChangeArrowheads="1"/>
              </p:cNvSpPr>
              <p:nvPr/>
            </p:nvSpPr>
            <p:spPr bwMode="auto">
              <a:xfrm>
                <a:off x="3980" y="1622"/>
                <a:ext cx="30" cy="26"/>
              </a:xfrm>
              <a:prstGeom prst="flowChartConnector">
                <a:avLst/>
              </a:prstGeom>
              <a:solidFill>
                <a:srgbClr val="FFFFFF"/>
              </a:solidFill>
              <a:ln w="9525">
                <a:solidFill>
                  <a:srgbClr val="99CC00"/>
                </a:solidFill>
                <a:round/>
                <a:headEnd/>
                <a:tailEnd/>
              </a:ln>
            </p:spPr>
            <p:txBody>
              <a:bodyPr/>
              <a:lstStyle/>
              <a:p>
                <a:endParaRPr lang="en-US"/>
              </a:p>
            </p:txBody>
          </p:sp>
          <p:sp>
            <p:nvSpPr>
              <p:cNvPr id="318485" name="AutoShape 21"/>
              <p:cNvSpPr>
                <a:spLocks noChangeArrowheads="1"/>
              </p:cNvSpPr>
              <p:nvPr/>
            </p:nvSpPr>
            <p:spPr bwMode="auto">
              <a:xfrm>
                <a:off x="4540" y="1622"/>
                <a:ext cx="30" cy="26"/>
              </a:xfrm>
              <a:prstGeom prst="flowChartConnector">
                <a:avLst/>
              </a:prstGeom>
              <a:solidFill>
                <a:srgbClr val="FFFFFF"/>
              </a:solidFill>
              <a:ln w="9525">
                <a:solidFill>
                  <a:srgbClr val="99CC00"/>
                </a:solidFill>
                <a:round/>
                <a:headEnd/>
                <a:tailEnd/>
              </a:ln>
            </p:spPr>
            <p:txBody>
              <a:bodyPr/>
              <a:lstStyle/>
              <a:p>
                <a:endParaRPr lang="en-US"/>
              </a:p>
            </p:txBody>
          </p:sp>
          <p:sp>
            <p:nvSpPr>
              <p:cNvPr id="318486" name="Freeform 22"/>
              <p:cNvSpPr>
                <a:spLocks/>
              </p:cNvSpPr>
              <p:nvPr/>
            </p:nvSpPr>
            <p:spPr bwMode="auto">
              <a:xfrm flipH="1">
                <a:off x="2620" y="1188"/>
                <a:ext cx="273"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487" name="Text Box 23"/>
              <p:cNvSpPr txBox="1">
                <a:spLocks noChangeArrowheads="1"/>
              </p:cNvSpPr>
              <p:nvPr/>
            </p:nvSpPr>
            <p:spPr bwMode="auto">
              <a:xfrm>
                <a:off x="2484" y="1101"/>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VnTime" pitchFamily="34" charset="0"/>
                  </a:rPr>
                  <a:t>i</a:t>
                </a:r>
                <a:r>
                  <a:rPr lang="en-US" altLang="en-US" sz="2800" b="1" baseline="-25000">
                    <a:latin typeface=".VnTime" pitchFamily="34" charset="0"/>
                  </a:rPr>
                  <a:t>0</a:t>
                </a:r>
                <a:endParaRPr lang="en-US" altLang="en-US" sz="2800" b="1">
                  <a:latin typeface=".VnTime" pitchFamily="34" charset="0"/>
                </a:endParaRPr>
              </a:p>
            </p:txBody>
          </p:sp>
          <p:sp>
            <p:nvSpPr>
              <p:cNvPr id="318488" name="Text Box 24"/>
              <p:cNvSpPr txBox="1">
                <a:spLocks noChangeArrowheads="1"/>
              </p:cNvSpPr>
              <p:nvPr/>
            </p:nvSpPr>
            <p:spPr bwMode="auto">
              <a:xfrm>
                <a:off x="2448" y="816"/>
                <a:ext cx="4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Arial" pitchFamily="34" charset="0"/>
                  </a:rPr>
                  <a:t> I</a:t>
                </a:r>
                <a:r>
                  <a:rPr lang="en-US" altLang="en-US" sz="2800" b="1" baseline="-25000">
                    <a:latin typeface="Arial" pitchFamily="34" charset="0"/>
                  </a:rPr>
                  <a:t>0</a:t>
                </a:r>
                <a:endParaRPr lang="en-US" altLang="en-US" sz="2800" b="1">
                  <a:latin typeface="Arial" pitchFamily="34" charset="0"/>
                </a:endParaRPr>
              </a:p>
            </p:txBody>
          </p:sp>
          <p:sp>
            <p:nvSpPr>
              <p:cNvPr id="318489" name="Freeform 25"/>
              <p:cNvSpPr>
                <a:spLocks/>
              </p:cNvSpPr>
              <p:nvPr/>
            </p:nvSpPr>
            <p:spPr bwMode="auto">
              <a:xfrm>
                <a:off x="5064" y="1176"/>
                <a:ext cx="274"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8490" name="Line 26"/>
              <p:cNvSpPr>
                <a:spLocks noChangeShapeType="1"/>
              </p:cNvSpPr>
              <p:nvPr/>
            </p:nvSpPr>
            <p:spPr bwMode="auto">
              <a:xfrm>
                <a:off x="2916" y="1200"/>
                <a:ext cx="0" cy="52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491" name="Line 27"/>
              <p:cNvSpPr>
                <a:spLocks noChangeShapeType="1"/>
              </p:cNvSpPr>
              <p:nvPr/>
            </p:nvSpPr>
            <p:spPr bwMode="auto">
              <a:xfrm>
                <a:off x="3456" y="1632"/>
                <a:ext cx="0" cy="57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492" name="Line 28"/>
              <p:cNvSpPr>
                <a:spLocks noChangeShapeType="1"/>
              </p:cNvSpPr>
              <p:nvPr/>
            </p:nvSpPr>
            <p:spPr bwMode="auto">
              <a:xfrm>
                <a:off x="4536" y="1632"/>
                <a:ext cx="0" cy="57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493" name="Text Box 29"/>
              <p:cNvSpPr txBox="1">
                <a:spLocks noChangeArrowheads="1"/>
              </p:cNvSpPr>
              <p:nvPr/>
            </p:nvSpPr>
            <p:spPr bwMode="auto">
              <a:xfrm>
                <a:off x="2712" y="1704"/>
                <a:ext cx="43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400" b="1">
                    <a:latin typeface="Arial" pitchFamily="34" charset="0"/>
                  </a:rPr>
                  <a:t>T/8</a:t>
                </a:r>
              </a:p>
            </p:txBody>
          </p:sp>
          <p:sp>
            <p:nvSpPr>
              <p:cNvPr id="318494" name="Line 30"/>
              <p:cNvSpPr>
                <a:spLocks noChangeShapeType="1"/>
              </p:cNvSpPr>
              <p:nvPr/>
            </p:nvSpPr>
            <p:spPr bwMode="auto">
              <a:xfrm>
                <a:off x="3036" y="2028"/>
                <a:ext cx="1152"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318495" name="Text Box 31"/>
          <p:cNvSpPr txBox="1">
            <a:spLocks noChangeArrowheads="1"/>
          </p:cNvSpPr>
          <p:nvPr/>
        </p:nvSpPr>
        <p:spPr bwMode="auto">
          <a:xfrm>
            <a:off x="304800" y="3905250"/>
            <a:ext cx="320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solidFill>
                  <a:srgbClr val="FFFF00"/>
                </a:solidFill>
                <a:latin typeface="Times New Roman" pitchFamily="18" charset="0"/>
              </a:rPr>
              <a:t>Khi t = T/8 thì I = I</a:t>
            </a:r>
            <a:r>
              <a:rPr lang="en-US" altLang="en-US" sz="2800" baseline="-25000">
                <a:solidFill>
                  <a:srgbClr val="FFFF00"/>
                </a:solidFill>
                <a:latin typeface="Times New Roman" pitchFamily="18" charset="0"/>
              </a:rPr>
              <a:t>0</a:t>
            </a:r>
            <a:endParaRPr lang="en-US" altLang="en-US" sz="2800">
              <a:solidFill>
                <a:srgbClr val="FFFF00"/>
              </a:solidFill>
              <a:latin typeface="Times New Roman" pitchFamily="18" charset="0"/>
            </a:endParaRPr>
          </a:p>
        </p:txBody>
      </p:sp>
      <p:graphicFrame>
        <p:nvGraphicFramePr>
          <p:cNvPr id="318496" name="Object 32"/>
          <p:cNvGraphicFramePr>
            <a:graphicFrameLocks noChangeAspect="1"/>
          </p:cNvGraphicFramePr>
          <p:nvPr/>
        </p:nvGraphicFramePr>
        <p:xfrm>
          <a:off x="3562350" y="3676650"/>
          <a:ext cx="5334000" cy="1114425"/>
        </p:xfrm>
        <a:graphic>
          <a:graphicData uri="http://schemas.openxmlformats.org/presentationml/2006/ole">
            <mc:AlternateContent xmlns:mc="http://schemas.openxmlformats.org/markup-compatibility/2006">
              <mc:Choice xmlns:v="urn:schemas-microsoft-com:vml" Requires="v">
                <p:oleObj spid="_x0000_s8203" name="Equation" r:id="rId5" imgW="2311200" imgH="393480" progId="Equation.3">
                  <p:embed/>
                </p:oleObj>
              </mc:Choice>
              <mc:Fallback>
                <p:oleObj name="Equation" r:id="rId5" imgW="231120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2350" y="3676650"/>
                        <a:ext cx="5334000" cy="111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18497" name="Object 33"/>
          <p:cNvGraphicFramePr>
            <a:graphicFrameLocks noChangeAspect="1"/>
          </p:cNvGraphicFramePr>
          <p:nvPr/>
        </p:nvGraphicFramePr>
        <p:xfrm>
          <a:off x="533400" y="4495800"/>
          <a:ext cx="5203825" cy="1150938"/>
        </p:xfrm>
        <a:graphic>
          <a:graphicData uri="http://schemas.openxmlformats.org/presentationml/2006/ole">
            <mc:AlternateContent xmlns:mc="http://schemas.openxmlformats.org/markup-compatibility/2006">
              <mc:Choice xmlns:v="urn:schemas-microsoft-com:vml" Requires="v">
                <p:oleObj spid="_x0000_s8204" name="Equation" r:id="rId7" imgW="1777680" imgH="393480" progId="Equation.3">
                  <p:embed/>
                </p:oleObj>
              </mc:Choice>
              <mc:Fallback>
                <p:oleObj name="Equation" r:id="rId7" imgW="177768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4495800"/>
                        <a:ext cx="5203825" cy="1150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18502" name="Group 38"/>
          <p:cNvGrpSpPr>
            <a:grpSpLocks/>
          </p:cNvGrpSpPr>
          <p:nvPr/>
        </p:nvGrpSpPr>
        <p:grpSpPr bwMode="auto">
          <a:xfrm>
            <a:off x="1752600" y="5715000"/>
            <a:ext cx="4419600" cy="522288"/>
            <a:chOff x="1104" y="3600"/>
            <a:chExt cx="2784" cy="329"/>
          </a:xfrm>
        </p:grpSpPr>
        <p:graphicFrame>
          <p:nvGraphicFramePr>
            <p:cNvPr id="318498" name="Object 34"/>
            <p:cNvGraphicFramePr>
              <a:graphicFrameLocks noChangeAspect="1"/>
            </p:cNvGraphicFramePr>
            <p:nvPr/>
          </p:nvGraphicFramePr>
          <p:xfrm>
            <a:off x="2969" y="3660"/>
            <a:ext cx="301" cy="269"/>
          </p:xfrm>
          <a:graphic>
            <a:graphicData uri="http://schemas.openxmlformats.org/presentationml/2006/ole">
              <mc:AlternateContent xmlns:mc="http://schemas.openxmlformats.org/markup-compatibility/2006">
                <mc:Choice xmlns:v="urn:schemas-microsoft-com:vml" Requires="v">
                  <p:oleObj spid="_x0000_s8205" name="Equation" r:id="rId9" imgW="241200" imgH="215640" progId="Equation.3">
                    <p:embed/>
                  </p:oleObj>
                </mc:Choice>
                <mc:Fallback>
                  <p:oleObj name="Equation" r:id="rId9" imgW="241200" imgH="2156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69" y="3660"/>
                          <a:ext cx="301" cy="2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18499" name="Group 35"/>
            <p:cNvGrpSpPr>
              <a:grpSpLocks/>
            </p:cNvGrpSpPr>
            <p:nvPr/>
          </p:nvGrpSpPr>
          <p:grpSpPr bwMode="auto">
            <a:xfrm>
              <a:off x="1104" y="3600"/>
              <a:ext cx="2784" cy="327"/>
              <a:chOff x="1104" y="3600"/>
              <a:chExt cx="2784" cy="327"/>
            </a:xfrm>
          </p:grpSpPr>
          <p:sp>
            <p:nvSpPr>
              <p:cNvPr id="318500" name="Text Box 36"/>
              <p:cNvSpPr txBox="1">
                <a:spLocks noChangeArrowheads="1"/>
              </p:cNvSpPr>
              <p:nvPr/>
            </p:nvSpPr>
            <p:spPr bwMode="auto">
              <a:xfrm>
                <a:off x="1104" y="3600"/>
                <a:ext cx="27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latin typeface="Times New Roman" pitchFamily="18" charset="0"/>
                  </a:rPr>
                  <a:t>i</a:t>
                </a:r>
                <a:r>
                  <a:rPr lang="en-US" altLang="en-US" sz="2800" baseline="-25000">
                    <a:latin typeface="Times New Roman" pitchFamily="18" charset="0"/>
                  </a:rPr>
                  <a:t>0 </a:t>
                </a:r>
                <a:r>
                  <a:rPr lang="en-US" altLang="en-US" sz="2800">
                    <a:latin typeface="Times New Roman" pitchFamily="18" charset="0"/>
                  </a:rPr>
                  <a:t>=I</a:t>
                </a:r>
                <a:r>
                  <a:rPr lang="en-US" altLang="en-US" sz="2800" baseline="-25000">
                    <a:latin typeface="Times New Roman" pitchFamily="18" charset="0"/>
                  </a:rPr>
                  <a:t>0</a:t>
                </a:r>
                <a:r>
                  <a:rPr lang="en-US" altLang="en-US" sz="2800">
                    <a:latin typeface="Times New Roman" pitchFamily="18" charset="0"/>
                  </a:rPr>
                  <a:t> cos(-</a:t>
                </a:r>
                <a:r>
                  <a:rPr lang="en-US" altLang="en-US" sz="2800">
                    <a:latin typeface="Times New Roman" pitchFamily="18" charset="0"/>
                    <a:sym typeface="Symbol" pitchFamily="18" charset="2"/>
                  </a:rPr>
                  <a:t>/4) = I</a:t>
                </a:r>
                <a:r>
                  <a:rPr lang="en-US" altLang="en-US" sz="2800" baseline="-25000">
                    <a:latin typeface="Times New Roman" pitchFamily="18" charset="0"/>
                    <a:sym typeface="Symbol" pitchFamily="18" charset="2"/>
                  </a:rPr>
                  <a:t>0</a:t>
                </a:r>
                <a:r>
                  <a:rPr lang="en-US" altLang="en-US" sz="2800">
                    <a:latin typeface="Times New Roman" pitchFamily="18" charset="0"/>
                    <a:sym typeface="Symbol" pitchFamily="18" charset="2"/>
                  </a:rPr>
                  <a:t> /</a:t>
                </a:r>
              </a:p>
            </p:txBody>
          </p:sp>
          <p:sp>
            <p:nvSpPr>
              <p:cNvPr id="318501" name="Text Box 37"/>
              <p:cNvSpPr txBox="1">
                <a:spLocks noChangeArrowheads="1"/>
              </p:cNvSpPr>
              <p:nvPr/>
            </p:nvSpPr>
            <p:spPr bwMode="auto">
              <a:xfrm>
                <a:off x="3168" y="3600"/>
                <a:ext cx="62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Times New Roman" pitchFamily="18" charset="0"/>
                  </a:rPr>
                  <a:t>  =I</a:t>
                </a:r>
              </a:p>
            </p:txBody>
          </p:sp>
        </p:grpSp>
      </p:grpSp>
      <p:sp>
        <p:nvSpPr>
          <p:cNvPr id="318503" name="Text Box 39"/>
          <p:cNvSpPr txBox="1">
            <a:spLocks noChangeArrowheads="1"/>
          </p:cNvSpPr>
          <p:nvPr/>
        </p:nvSpPr>
        <p:spPr bwMode="auto">
          <a:xfrm>
            <a:off x="1204913" y="77788"/>
            <a:ext cx="76723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a:solidFill>
                  <a:srgbClr val="66FF33"/>
                </a:solidFill>
              </a:rPr>
              <a:t>ĐẠI CƯƠNG VỀ DÒNG ĐIỆN XOAY CHIỀU</a:t>
            </a:r>
          </a:p>
        </p:txBody>
      </p:sp>
      <p:sp>
        <p:nvSpPr>
          <p:cNvPr id="318504" name="Rectangle 40"/>
          <p:cNvSpPr>
            <a:spLocks noChangeArrowheads="1"/>
          </p:cNvSpPr>
          <p:nvPr/>
        </p:nvSpPr>
        <p:spPr bwMode="auto">
          <a:xfrm>
            <a:off x="595313" y="-12700"/>
            <a:ext cx="609600" cy="533400"/>
          </a:xfrm>
          <a:prstGeom prst="rect">
            <a:avLst/>
          </a:prstGeom>
          <a:solidFill>
            <a:schemeClr val="accent1"/>
          </a:solidFill>
          <a:ln>
            <a:noFill/>
          </a:ln>
          <a:effectLst/>
          <a:extLs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200" b="1">
                <a:latin typeface="Arial Black" pitchFamily="34" charset="0"/>
              </a:rPr>
              <a:t>12</a:t>
            </a:r>
          </a:p>
        </p:txBody>
      </p:sp>
      <p:sp>
        <p:nvSpPr>
          <p:cNvPr id="318505" name="Line 41"/>
          <p:cNvSpPr>
            <a:spLocks noChangeShapeType="1"/>
          </p:cNvSpPr>
          <p:nvPr/>
        </p:nvSpPr>
        <p:spPr bwMode="auto">
          <a:xfrm>
            <a:off x="519113" y="596900"/>
            <a:ext cx="8077200" cy="0"/>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83278757"/>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8468"/>
                                        </p:tgtEl>
                                        <p:attrNameLst>
                                          <p:attrName>style.visibility</p:attrName>
                                        </p:attrNameLst>
                                      </p:cBhvr>
                                      <p:to>
                                        <p:strVal val="visible"/>
                                      </p:to>
                                    </p:set>
                                    <p:animEffect transition="in" filter="box(in)">
                                      <p:cBhvr>
                                        <p:cTn id="7" dur="500"/>
                                        <p:tgtEl>
                                          <p:spTgt spid="3184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18467"/>
                                        </p:tgtEl>
                                        <p:attrNameLst>
                                          <p:attrName>style.visibility</p:attrName>
                                        </p:attrNameLst>
                                      </p:cBhvr>
                                      <p:to>
                                        <p:strVal val="visible"/>
                                      </p:to>
                                    </p:set>
                                    <p:animEffect transition="in" filter="box(in)">
                                      <p:cBhvr>
                                        <p:cTn id="12" dur="500"/>
                                        <p:tgtEl>
                                          <p:spTgt spid="3184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18495"/>
                                        </p:tgtEl>
                                        <p:attrNameLst>
                                          <p:attrName>style.visibility</p:attrName>
                                        </p:attrNameLst>
                                      </p:cBhvr>
                                      <p:to>
                                        <p:strVal val="visible"/>
                                      </p:to>
                                    </p:set>
                                    <p:animEffect transition="in" filter="box(in)">
                                      <p:cBhvr>
                                        <p:cTn id="17" dur="500"/>
                                        <p:tgtEl>
                                          <p:spTgt spid="3184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18496"/>
                                        </p:tgtEl>
                                        <p:attrNameLst>
                                          <p:attrName>style.visibility</p:attrName>
                                        </p:attrNameLst>
                                      </p:cBhvr>
                                      <p:to>
                                        <p:strVal val="visible"/>
                                      </p:to>
                                    </p:set>
                                    <p:animEffect transition="in" filter="box(in)">
                                      <p:cBhvr>
                                        <p:cTn id="22" dur="500"/>
                                        <p:tgtEl>
                                          <p:spTgt spid="3184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18497"/>
                                        </p:tgtEl>
                                        <p:attrNameLst>
                                          <p:attrName>style.visibility</p:attrName>
                                        </p:attrNameLst>
                                      </p:cBhvr>
                                      <p:to>
                                        <p:strVal val="visible"/>
                                      </p:to>
                                    </p:set>
                                    <p:animEffect transition="in" filter="box(in)">
                                      <p:cBhvr>
                                        <p:cTn id="27" dur="500"/>
                                        <p:tgtEl>
                                          <p:spTgt spid="31849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318502"/>
                                        </p:tgtEl>
                                        <p:attrNameLst>
                                          <p:attrName>style.visibility</p:attrName>
                                        </p:attrNameLst>
                                      </p:cBhvr>
                                      <p:to>
                                        <p:strVal val="visible"/>
                                      </p:to>
                                    </p:set>
                                    <p:anim calcmode="lin" valueType="num">
                                      <p:cBhvr additive="base">
                                        <p:cTn id="32" dur="500" fill="hold"/>
                                        <p:tgtEl>
                                          <p:spTgt spid="318502"/>
                                        </p:tgtEl>
                                        <p:attrNameLst>
                                          <p:attrName>ppt_x</p:attrName>
                                        </p:attrNameLst>
                                      </p:cBhvr>
                                      <p:tavLst>
                                        <p:tav tm="0">
                                          <p:val>
                                            <p:strVal val="#ppt_x"/>
                                          </p:val>
                                        </p:tav>
                                        <p:tav tm="100000">
                                          <p:val>
                                            <p:strVal val="#ppt_x"/>
                                          </p:val>
                                        </p:tav>
                                      </p:tavLst>
                                    </p:anim>
                                    <p:anim calcmode="lin" valueType="num">
                                      <p:cBhvr additive="base">
                                        <p:cTn id="33" dur="500" fill="hold"/>
                                        <p:tgtEl>
                                          <p:spTgt spid="3185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8" grpId="0"/>
      <p:bldP spid="31849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Text Box 2"/>
          <p:cNvSpPr txBox="1">
            <a:spLocks noChangeArrowheads="1"/>
          </p:cNvSpPr>
          <p:nvPr/>
        </p:nvSpPr>
        <p:spPr bwMode="auto">
          <a:xfrm>
            <a:off x="228600" y="639763"/>
            <a:ext cx="8915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3200" b="1">
                <a:latin typeface="Arial" pitchFamily="34" charset="0"/>
              </a:rPr>
              <a:t>II.</a:t>
            </a:r>
            <a:r>
              <a:rPr lang="en-US" altLang="en-US" sz="3200">
                <a:latin typeface="Arial" pitchFamily="34" charset="0"/>
              </a:rPr>
              <a:t> </a:t>
            </a:r>
            <a:r>
              <a:rPr lang="en-US" altLang="en-US" sz="2800" b="1">
                <a:latin typeface="Arial" pitchFamily="34" charset="0"/>
              </a:rPr>
              <a:t>NGUYÊN TẮC TẠO RA DÒNG ĐIỆN XOAY CHIỀU</a:t>
            </a:r>
          </a:p>
        </p:txBody>
      </p:sp>
      <p:sp>
        <p:nvSpPr>
          <p:cNvPr id="329731" name="AutoShape 3"/>
          <p:cNvSpPr>
            <a:spLocks noChangeArrowheads="1"/>
          </p:cNvSpPr>
          <p:nvPr/>
        </p:nvSpPr>
        <p:spPr bwMode="auto">
          <a:xfrm>
            <a:off x="4267200" y="1143000"/>
            <a:ext cx="4876800" cy="2362200"/>
          </a:xfrm>
          <a:prstGeom prst="cloudCallout">
            <a:avLst>
              <a:gd name="adj1" fmla="val -64065"/>
              <a:gd name="adj2" fmla="val 134542"/>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sz="2800" b="1">
                <a:latin typeface="Arial" pitchFamily="34" charset="0"/>
              </a:rPr>
              <a:t>Em hãy cho biết nguyên tắc chung tạo ra dòng điện xoay chiều ?</a:t>
            </a:r>
          </a:p>
        </p:txBody>
      </p:sp>
      <p:sp>
        <p:nvSpPr>
          <p:cNvPr id="329732" name="Text Box 4"/>
          <p:cNvSpPr txBox="1">
            <a:spLocks noChangeArrowheads="1"/>
          </p:cNvSpPr>
          <p:nvPr/>
        </p:nvSpPr>
        <p:spPr bwMode="auto">
          <a:xfrm>
            <a:off x="228600" y="1066800"/>
            <a:ext cx="89154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latin typeface="Arial" pitchFamily="34" charset="0"/>
              </a:rPr>
              <a:t>Cho một cuộn dây dẫn dẹt hình tròn hai đầu khép kín, quay xung quanh một trục cố định đồng phẳng với cuộn dây đặt trong một từ trường đều B có phương vuông góc với trục quay. </a:t>
            </a:r>
          </a:p>
        </p:txBody>
      </p:sp>
      <p:sp>
        <p:nvSpPr>
          <p:cNvPr id="329733" name="Line 5"/>
          <p:cNvSpPr>
            <a:spLocks noChangeShapeType="1"/>
          </p:cNvSpPr>
          <p:nvPr/>
        </p:nvSpPr>
        <p:spPr bwMode="auto">
          <a:xfrm>
            <a:off x="2514600" y="4343400"/>
            <a:ext cx="419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4" name="Line 6"/>
          <p:cNvSpPr>
            <a:spLocks noChangeShapeType="1"/>
          </p:cNvSpPr>
          <p:nvPr/>
        </p:nvSpPr>
        <p:spPr bwMode="auto">
          <a:xfrm>
            <a:off x="2514600" y="5105400"/>
            <a:ext cx="419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Line 7"/>
          <p:cNvSpPr>
            <a:spLocks noChangeShapeType="1"/>
          </p:cNvSpPr>
          <p:nvPr/>
        </p:nvSpPr>
        <p:spPr bwMode="auto">
          <a:xfrm>
            <a:off x="2514600" y="5867400"/>
            <a:ext cx="419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9737" name="Object 9"/>
          <p:cNvGraphicFramePr>
            <a:graphicFrameLocks noGrp="1" noChangeAspect="1"/>
          </p:cNvGraphicFramePr>
          <p:nvPr>
            <p:ph sz="half" idx="1"/>
          </p:nvPr>
        </p:nvGraphicFramePr>
        <p:xfrm>
          <a:off x="2400300" y="3763963"/>
          <a:ext cx="152400" cy="203200"/>
        </p:xfrm>
        <a:graphic>
          <a:graphicData uri="http://schemas.openxmlformats.org/presentationml/2006/ole">
            <mc:AlternateContent xmlns:mc="http://schemas.openxmlformats.org/markup-compatibility/2006">
              <mc:Choice xmlns:v="urn:schemas-microsoft-com:vml" Requires="v">
                <p:oleObj spid="_x0000_s9224" name="Equation" r:id="rId3" imgW="152280" imgH="203040" progId="Equation.DSMT4">
                  <p:embed/>
                </p:oleObj>
              </mc:Choice>
              <mc:Fallback>
                <p:oleObj name="Equation" r:id="rId3" imgW="152280" imgH="2030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0300" y="3763963"/>
                        <a:ext cx="152400" cy="20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9738" name="Object 10"/>
          <p:cNvGraphicFramePr>
            <a:graphicFrameLocks noGrp="1" noChangeAspect="1"/>
          </p:cNvGraphicFramePr>
          <p:nvPr>
            <p:ph sz="quarter" idx="2"/>
          </p:nvPr>
        </p:nvGraphicFramePr>
        <p:xfrm>
          <a:off x="6610350" y="2586038"/>
          <a:ext cx="112713" cy="214312"/>
        </p:xfrm>
        <a:graphic>
          <a:graphicData uri="http://schemas.openxmlformats.org/presentationml/2006/ole">
            <mc:AlternateContent xmlns:mc="http://schemas.openxmlformats.org/markup-compatibility/2006">
              <mc:Choice xmlns:v="urn:schemas-microsoft-com:vml" Requires="v">
                <p:oleObj spid="_x0000_s9225" name="Equation" r:id="rId5" imgW="114120" imgH="215640" progId="Equation.3">
                  <p:embed/>
                </p:oleObj>
              </mc:Choice>
              <mc:Fallback>
                <p:oleObj name="Equation" r:id="rId5" imgW="114120" imgH="215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10350" y="2586038"/>
                        <a:ext cx="112713" cy="214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9742" name="Rectangle 14"/>
          <p:cNvGraphicFramePr>
            <a:graphicFrameLocks noGrp="1"/>
          </p:cNvGraphicFramePr>
          <p:nvPr>
            <p:ph sz="quarter" idx="3"/>
          </p:nvPr>
        </p:nvGraphicFramePr>
        <p:xfrm>
          <a:off x="6143625" y="4513263"/>
          <a:ext cx="1047750" cy="1047750"/>
        </p:xfrm>
        <a:graphic>
          <a:graphicData uri="http://schemas.openxmlformats.org/presentationml/2006/ole">
            <mc:AlternateContent xmlns:mc="http://schemas.openxmlformats.org/markup-compatibility/2006">
              <mc:Choice xmlns:v="urn:schemas-microsoft-com:vml" Requires="v">
                <p:oleObj spid="_x0000_s9226" name="Equation" r:id="rId7" imgW="0" imgH="0" progId="Equation.3">
                  <p:embed/>
                </p:oleObj>
              </mc:Choice>
              <mc:Fallback>
                <p:oleObj name="Equation" r:id="rId7" imgW="0" imgH="0" progId="Equation.3">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143625" y="4513263"/>
                        <a:ext cx="1047750" cy="1047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9739" name="Oval 11"/>
          <p:cNvSpPr>
            <a:spLocks noChangeArrowheads="1"/>
          </p:cNvSpPr>
          <p:nvPr/>
        </p:nvSpPr>
        <p:spPr bwMode="auto">
          <a:xfrm>
            <a:off x="3810000" y="3733800"/>
            <a:ext cx="1371600" cy="2819400"/>
          </a:xfrm>
          <a:prstGeom prst="ellipse">
            <a:avLst/>
          </a:pr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a:solidFill>
                <a:schemeClr val="hlink"/>
              </a:solidFill>
              <a:latin typeface="Arial" pitchFamily="34" charset="0"/>
            </a:endParaRPr>
          </a:p>
        </p:txBody>
      </p:sp>
      <p:sp>
        <p:nvSpPr>
          <p:cNvPr id="329740" name="Line 12"/>
          <p:cNvSpPr>
            <a:spLocks noChangeShapeType="1"/>
          </p:cNvSpPr>
          <p:nvPr/>
        </p:nvSpPr>
        <p:spPr bwMode="auto">
          <a:xfrm flipV="1">
            <a:off x="4495800" y="3276600"/>
            <a:ext cx="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1" name="Line 13"/>
          <p:cNvSpPr>
            <a:spLocks noChangeShapeType="1"/>
          </p:cNvSpPr>
          <p:nvPr/>
        </p:nvSpPr>
        <p:spPr bwMode="auto">
          <a:xfrm>
            <a:off x="4495800" y="6553200"/>
            <a:ext cx="0" cy="304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3" name="Text Box 15"/>
          <p:cNvSpPr txBox="1">
            <a:spLocks noChangeArrowheads="1"/>
          </p:cNvSpPr>
          <p:nvPr/>
        </p:nvSpPr>
        <p:spPr bwMode="auto">
          <a:xfrm>
            <a:off x="1204912" y="90488"/>
            <a:ext cx="79390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dirty="0">
                <a:solidFill>
                  <a:srgbClr val="66FF33"/>
                </a:solidFill>
              </a:rPr>
              <a:t>ĐẠI CƯƠNG VỀ DÒNG ĐIỆN XOAY CHIỀU</a:t>
            </a:r>
          </a:p>
        </p:txBody>
      </p:sp>
      <p:sp>
        <p:nvSpPr>
          <p:cNvPr id="329744" name="Rectangle 16"/>
          <p:cNvSpPr>
            <a:spLocks noChangeArrowheads="1"/>
          </p:cNvSpPr>
          <p:nvPr/>
        </p:nvSpPr>
        <p:spPr bwMode="auto">
          <a:xfrm>
            <a:off x="595313" y="0"/>
            <a:ext cx="609600" cy="533400"/>
          </a:xfrm>
          <a:prstGeom prst="rect">
            <a:avLst/>
          </a:prstGeom>
          <a:solidFill>
            <a:schemeClr val="accent1"/>
          </a:solidFill>
          <a:ln>
            <a:noFill/>
          </a:ln>
          <a:effectLst/>
          <a:extLs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200" b="1">
                <a:latin typeface="Arial Black" pitchFamily="34" charset="0"/>
              </a:rPr>
              <a:t>12</a:t>
            </a:r>
          </a:p>
        </p:txBody>
      </p:sp>
      <p:sp>
        <p:nvSpPr>
          <p:cNvPr id="329745" name="Line 17"/>
          <p:cNvSpPr>
            <a:spLocks noChangeShapeType="1"/>
          </p:cNvSpPr>
          <p:nvPr/>
        </p:nvSpPr>
        <p:spPr bwMode="auto">
          <a:xfrm>
            <a:off x="519113" y="609600"/>
            <a:ext cx="8077200" cy="0"/>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699358356"/>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9731"/>
                                        </p:tgtEl>
                                        <p:attrNameLst>
                                          <p:attrName>style.visibility</p:attrName>
                                        </p:attrNameLst>
                                      </p:cBhvr>
                                      <p:to>
                                        <p:strVal val="visible"/>
                                      </p:to>
                                    </p:set>
                                    <p:animEffect transition="in" filter="box(in)">
                                      <p:cBhvr>
                                        <p:cTn id="7" dur="500"/>
                                        <p:tgtEl>
                                          <p:spTgt spid="3297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grpId="1" nodeType="clickEffect">
                                  <p:stCondLst>
                                    <p:cond delay="0"/>
                                  </p:stCondLst>
                                  <p:childTnLst>
                                    <p:anim calcmode="lin" valueType="num">
                                      <p:cBhvr additive="base">
                                        <p:cTn id="11" dur="500"/>
                                        <p:tgtEl>
                                          <p:spTgt spid="329731"/>
                                        </p:tgtEl>
                                        <p:attrNameLst>
                                          <p:attrName>ppt_x</p:attrName>
                                        </p:attrNameLst>
                                      </p:cBhvr>
                                      <p:tavLst>
                                        <p:tav tm="0">
                                          <p:val>
                                            <p:strVal val="ppt_x"/>
                                          </p:val>
                                        </p:tav>
                                        <p:tav tm="100000">
                                          <p:val>
                                            <p:strVal val="ppt_x"/>
                                          </p:val>
                                        </p:tav>
                                      </p:tavLst>
                                    </p:anim>
                                    <p:anim calcmode="lin" valueType="num">
                                      <p:cBhvr additive="base">
                                        <p:cTn id="12" dur="500"/>
                                        <p:tgtEl>
                                          <p:spTgt spid="329731"/>
                                        </p:tgtEl>
                                        <p:attrNameLst>
                                          <p:attrName>ppt_y</p:attrName>
                                        </p:attrNameLst>
                                      </p:cBhvr>
                                      <p:tavLst>
                                        <p:tav tm="0">
                                          <p:val>
                                            <p:strVal val="ppt_y"/>
                                          </p:val>
                                        </p:tav>
                                        <p:tav tm="100000">
                                          <p:val>
                                            <p:strVal val="1+ppt_h/2"/>
                                          </p:val>
                                        </p:tav>
                                      </p:tavLst>
                                    </p:anim>
                                    <p:set>
                                      <p:cBhvr>
                                        <p:cTn id="13" dur="1" fill="hold">
                                          <p:stCondLst>
                                            <p:cond delay="499"/>
                                          </p:stCondLst>
                                        </p:cTn>
                                        <p:tgtEl>
                                          <p:spTgt spid="329731"/>
                                        </p:tgtEl>
                                        <p:attrNameLst>
                                          <p:attrName>style.visibility</p:attrName>
                                        </p:attrNameLst>
                                      </p:cBhvr>
                                      <p:to>
                                        <p:strVal val="hidden"/>
                                      </p:to>
                                    </p:set>
                                  </p:childTnLst>
                                </p:cTn>
                              </p:par>
                            </p:childTnLst>
                          </p:cTn>
                        </p:par>
                        <p:par>
                          <p:cTn id="14" fill="hold" nodeType="afterGroup">
                            <p:stCondLst>
                              <p:cond delay="500"/>
                            </p:stCondLst>
                            <p:childTnLst>
                              <p:par>
                                <p:cTn id="15" presetID="8" presetClass="entr" presetSubtype="16" fill="hold" grpId="0" nodeType="afterEffect">
                                  <p:stCondLst>
                                    <p:cond delay="0"/>
                                  </p:stCondLst>
                                  <p:childTnLst>
                                    <p:set>
                                      <p:cBhvr>
                                        <p:cTn id="16" dur="1" fill="hold">
                                          <p:stCondLst>
                                            <p:cond delay="0"/>
                                          </p:stCondLst>
                                        </p:cTn>
                                        <p:tgtEl>
                                          <p:spTgt spid="329732"/>
                                        </p:tgtEl>
                                        <p:attrNameLst>
                                          <p:attrName>style.visibility</p:attrName>
                                        </p:attrNameLst>
                                      </p:cBhvr>
                                      <p:to>
                                        <p:strVal val="visible"/>
                                      </p:to>
                                    </p:set>
                                    <p:animEffect transition="in" filter="diamond(in)">
                                      <p:cBhvr>
                                        <p:cTn id="17" dur="2000"/>
                                        <p:tgtEl>
                                          <p:spTgt spid="32973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29733"/>
                                        </p:tgtEl>
                                        <p:attrNameLst>
                                          <p:attrName>style.visibility</p:attrName>
                                        </p:attrNameLst>
                                      </p:cBhvr>
                                      <p:to>
                                        <p:strVal val="visible"/>
                                      </p:to>
                                    </p:set>
                                    <p:animEffect transition="in" filter="box(in)">
                                      <p:cBhvr>
                                        <p:cTn id="22" dur="500"/>
                                        <p:tgtEl>
                                          <p:spTgt spid="329733"/>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29734"/>
                                        </p:tgtEl>
                                        <p:attrNameLst>
                                          <p:attrName>style.visibility</p:attrName>
                                        </p:attrNameLst>
                                      </p:cBhvr>
                                      <p:to>
                                        <p:strVal val="visible"/>
                                      </p:to>
                                    </p:set>
                                    <p:animEffect transition="in" filter="box(in)">
                                      <p:cBhvr>
                                        <p:cTn id="25" dur="500"/>
                                        <p:tgtEl>
                                          <p:spTgt spid="329734"/>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329735"/>
                                        </p:tgtEl>
                                        <p:attrNameLst>
                                          <p:attrName>style.visibility</p:attrName>
                                        </p:attrNameLst>
                                      </p:cBhvr>
                                      <p:to>
                                        <p:strVal val="visible"/>
                                      </p:to>
                                    </p:set>
                                    <p:animEffect transition="in" filter="box(in)">
                                      <p:cBhvr>
                                        <p:cTn id="28" dur="500"/>
                                        <p:tgtEl>
                                          <p:spTgt spid="329735"/>
                                        </p:tgtEl>
                                      </p:cBhvr>
                                    </p:animEffect>
                                  </p:childTnLst>
                                </p:cTn>
                              </p:par>
                              <p:par>
                                <p:cTn id="29" presetID="4" presetClass="entr" presetSubtype="16" fill="hold" nodeType="withEffect">
                                  <p:stCondLst>
                                    <p:cond delay="0"/>
                                  </p:stCondLst>
                                  <p:childTnLst>
                                    <p:set>
                                      <p:cBhvr>
                                        <p:cTn id="30" dur="1" fill="hold">
                                          <p:stCondLst>
                                            <p:cond delay="0"/>
                                          </p:stCondLst>
                                        </p:cTn>
                                        <p:tgtEl>
                                          <p:spTgt spid="329737"/>
                                        </p:tgtEl>
                                        <p:attrNameLst>
                                          <p:attrName>style.visibility</p:attrName>
                                        </p:attrNameLst>
                                      </p:cBhvr>
                                      <p:to>
                                        <p:strVal val="visible"/>
                                      </p:to>
                                    </p:set>
                                    <p:animEffect transition="in" filter="box(in)">
                                      <p:cBhvr>
                                        <p:cTn id="31" dur="500"/>
                                        <p:tgtEl>
                                          <p:spTgt spid="3297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329739"/>
                                        </p:tgtEl>
                                        <p:attrNameLst>
                                          <p:attrName>style.visibility</p:attrName>
                                        </p:attrNameLst>
                                      </p:cBhvr>
                                      <p:to>
                                        <p:strVal val="visible"/>
                                      </p:to>
                                    </p:set>
                                    <p:animEffect transition="in" filter="box(in)">
                                      <p:cBhvr>
                                        <p:cTn id="36" dur="500"/>
                                        <p:tgtEl>
                                          <p:spTgt spid="329739"/>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329740"/>
                                        </p:tgtEl>
                                        <p:attrNameLst>
                                          <p:attrName>style.visibility</p:attrName>
                                        </p:attrNameLst>
                                      </p:cBhvr>
                                      <p:to>
                                        <p:strVal val="visible"/>
                                      </p:to>
                                    </p:set>
                                    <p:animEffect transition="in" filter="box(in)">
                                      <p:cBhvr>
                                        <p:cTn id="39" dur="500"/>
                                        <p:tgtEl>
                                          <p:spTgt spid="329740"/>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329741"/>
                                        </p:tgtEl>
                                        <p:attrNameLst>
                                          <p:attrName>style.visibility</p:attrName>
                                        </p:attrNameLst>
                                      </p:cBhvr>
                                      <p:to>
                                        <p:strVal val="visible"/>
                                      </p:to>
                                    </p:set>
                                    <p:animEffect transition="in" filter="box(in)">
                                      <p:cBhvr>
                                        <p:cTn id="42" dur="500"/>
                                        <p:tgtEl>
                                          <p:spTgt spid="32974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10" repeatCount="40000" fill="hold" nodeType="clickEffect">
                                  <p:stCondLst>
                                    <p:cond delay="0"/>
                                  </p:stCondLst>
                                  <p:childTnLst>
                                    <p:set>
                                      <p:cBhvr>
                                        <p:cTn id="46" dur="1" fill="hold">
                                          <p:stCondLst>
                                            <p:cond delay="0"/>
                                          </p:stCondLst>
                                        </p:cTn>
                                        <p:tgtEl>
                                          <p:spTgt spid="329739"/>
                                        </p:tgtEl>
                                        <p:attrNameLst>
                                          <p:attrName>style.visibility</p:attrName>
                                        </p:attrNameLst>
                                      </p:cBhvr>
                                      <p:to>
                                        <p:strVal val="visible"/>
                                      </p:to>
                                    </p:set>
                                    <p:anim calcmode="lin" valueType="num">
                                      <p:cBhvr>
                                        <p:cTn id="47" dur="100" fill="hold"/>
                                        <p:tgtEl>
                                          <p:spTgt spid="329739"/>
                                        </p:tgtEl>
                                        <p:attrNameLst>
                                          <p:attrName>ppt_w</p:attrName>
                                        </p:attrNameLst>
                                      </p:cBhvr>
                                      <p:tavLst>
                                        <p:tav tm="0">
                                          <p:val>
                                            <p:fltVal val="0"/>
                                          </p:val>
                                        </p:tav>
                                        <p:tav tm="100000">
                                          <p:val>
                                            <p:strVal val="#ppt_w"/>
                                          </p:val>
                                        </p:tav>
                                      </p:tavLst>
                                    </p:anim>
                                    <p:anim calcmode="lin" valueType="num">
                                      <p:cBhvr>
                                        <p:cTn id="48" dur="100" fill="hold"/>
                                        <p:tgtEl>
                                          <p:spTgt spid="329739"/>
                                        </p:tgtEl>
                                        <p:attrNameLst>
                                          <p:attrName>ppt_h</p:attrName>
                                        </p:attrNameLst>
                                      </p:cBhvr>
                                      <p:tavLst>
                                        <p:tav tm="0">
                                          <p:val>
                                            <p:strVal val="#ppt_h"/>
                                          </p:val>
                                        </p:tav>
                                        <p:tav tm="100000">
                                          <p:val>
                                            <p:strVal val="#ppt_h"/>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xit" presetSubtype="10" fill="hold" grpId="1" nodeType="clickEffect">
                                  <p:stCondLst>
                                    <p:cond delay="0"/>
                                  </p:stCondLst>
                                  <p:childTnLst>
                                    <p:animEffect transition="out" filter="blinds(horizontal)">
                                      <p:cBhvr>
                                        <p:cTn id="52" dur="500"/>
                                        <p:tgtEl>
                                          <p:spTgt spid="329732"/>
                                        </p:tgtEl>
                                      </p:cBhvr>
                                    </p:animEffect>
                                    <p:set>
                                      <p:cBhvr>
                                        <p:cTn id="53" dur="1" fill="hold">
                                          <p:stCondLst>
                                            <p:cond delay="499"/>
                                          </p:stCondLst>
                                        </p:cTn>
                                        <p:tgtEl>
                                          <p:spTgt spid="3297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1" grpId="0" animBg="1"/>
      <p:bldP spid="329731" grpId="1" animBg="1"/>
      <p:bldP spid="329732" grpId="0"/>
      <p:bldP spid="329732" grpId="1"/>
      <p:bldP spid="329733" grpId="0" animBg="1"/>
      <p:bldP spid="329734" grpId="0" animBg="1"/>
      <p:bldP spid="329735" grpId="0" animBg="1"/>
      <p:bldP spid="329739" grpId="0" animBg="1"/>
      <p:bldP spid="329740" grpId="0" animBg="1"/>
      <p:bldP spid="32974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Text Box 2"/>
          <p:cNvSpPr txBox="1">
            <a:spLocks noChangeArrowheads="1"/>
          </p:cNvSpPr>
          <p:nvPr/>
        </p:nvSpPr>
        <p:spPr bwMode="auto">
          <a:xfrm>
            <a:off x="228600" y="563563"/>
            <a:ext cx="8915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3200">
                <a:latin typeface="Arial" pitchFamily="34" charset="0"/>
              </a:rPr>
              <a:t>II. </a:t>
            </a:r>
            <a:r>
              <a:rPr lang="en-US" altLang="en-US" sz="2800" b="1">
                <a:latin typeface="Arial" pitchFamily="34" charset="0"/>
              </a:rPr>
              <a:t>NGUYÊN TẮC TẠO RA DÒNG ĐIỆN XOAY CHIỀU</a:t>
            </a:r>
          </a:p>
        </p:txBody>
      </p:sp>
      <p:graphicFrame>
        <p:nvGraphicFramePr>
          <p:cNvPr id="330755" name="Object 3"/>
          <p:cNvGraphicFramePr>
            <a:graphicFrameLocks noChangeAspect="1"/>
          </p:cNvGraphicFramePr>
          <p:nvPr/>
        </p:nvGraphicFramePr>
        <p:xfrm>
          <a:off x="8539163" y="2514600"/>
          <a:ext cx="552450" cy="736600"/>
        </p:xfrm>
        <a:graphic>
          <a:graphicData uri="http://schemas.openxmlformats.org/presentationml/2006/ole">
            <mc:AlternateContent xmlns:mc="http://schemas.openxmlformats.org/markup-compatibility/2006">
              <mc:Choice xmlns:v="urn:schemas-microsoft-com:vml" Requires="v">
                <p:oleObj spid="_x0000_s10260" name="Equation" r:id="rId4" imgW="152280" imgH="203040" progId="Equation.DSMT4">
                  <p:embed/>
                </p:oleObj>
              </mc:Choice>
              <mc:Fallback>
                <p:oleObj name="Equation" r:id="rId4" imgW="15228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9163" y="2514600"/>
                        <a:ext cx="552450"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0756" name="Oval 4"/>
          <p:cNvSpPr>
            <a:spLocks noChangeArrowheads="1"/>
          </p:cNvSpPr>
          <p:nvPr/>
        </p:nvSpPr>
        <p:spPr bwMode="auto">
          <a:xfrm>
            <a:off x="5929313" y="1524000"/>
            <a:ext cx="1371600" cy="2819400"/>
          </a:xfrm>
          <a:prstGeom prst="ellipse">
            <a:avLst/>
          </a:pr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a:solidFill>
                <a:schemeClr val="hlink"/>
              </a:solidFill>
              <a:latin typeface="Arial" pitchFamily="34" charset="0"/>
            </a:endParaRPr>
          </a:p>
        </p:txBody>
      </p:sp>
      <p:sp>
        <p:nvSpPr>
          <p:cNvPr id="330757" name="Line 5"/>
          <p:cNvSpPr>
            <a:spLocks noChangeShapeType="1"/>
          </p:cNvSpPr>
          <p:nvPr/>
        </p:nvSpPr>
        <p:spPr bwMode="auto">
          <a:xfrm flipV="1">
            <a:off x="6615113" y="1066800"/>
            <a:ext cx="1587"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58" name="Line 6"/>
          <p:cNvSpPr>
            <a:spLocks noChangeShapeType="1"/>
          </p:cNvSpPr>
          <p:nvPr/>
        </p:nvSpPr>
        <p:spPr bwMode="auto">
          <a:xfrm>
            <a:off x="6615113" y="4343400"/>
            <a:ext cx="1587" cy="304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59" name="Line 7"/>
          <p:cNvSpPr>
            <a:spLocks noChangeShapeType="1"/>
          </p:cNvSpPr>
          <p:nvPr/>
        </p:nvSpPr>
        <p:spPr bwMode="auto">
          <a:xfrm>
            <a:off x="6634163" y="2895600"/>
            <a:ext cx="1676400" cy="15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0" name="Line 8"/>
          <p:cNvSpPr>
            <a:spLocks noChangeShapeType="1"/>
          </p:cNvSpPr>
          <p:nvPr/>
        </p:nvSpPr>
        <p:spPr bwMode="auto">
          <a:xfrm>
            <a:off x="6634163" y="3581400"/>
            <a:ext cx="1676400" cy="15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1" name="Line 9"/>
          <p:cNvSpPr>
            <a:spLocks noChangeShapeType="1"/>
          </p:cNvSpPr>
          <p:nvPr/>
        </p:nvSpPr>
        <p:spPr bwMode="auto">
          <a:xfrm>
            <a:off x="6634163" y="2286000"/>
            <a:ext cx="1676400" cy="15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2" name="Line 10"/>
          <p:cNvSpPr>
            <a:spLocks noChangeShapeType="1"/>
          </p:cNvSpPr>
          <p:nvPr/>
        </p:nvSpPr>
        <p:spPr bwMode="auto">
          <a:xfrm flipH="1">
            <a:off x="5033963" y="2895600"/>
            <a:ext cx="8382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3" name="Line 11"/>
          <p:cNvSpPr>
            <a:spLocks noChangeShapeType="1"/>
          </p:cNvSpPr>
          <p:nvPr/>
        </p:nvSpPr>
        <p:spPr bwMode="auto">
          <a:xfrm flipH="1">
            <a:off x="5033963" y="2286000"/>
            <a:ext cx="9144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4" name="Line 12"/>
          <p:cNvSpPr>
            <a:spLocks noChangeShapeType="1"/>
          </p:cNvSpPr>
          <p:nvPr/>
        </p:nvSpPr>
        <p:spPr bwMode="auto">
          <a:xfrm flipH="1">
            <a:off x="5033963" y="3581400"/>
            <a:ext cx="9906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Line 13"/>
          <p:cNvSpPr>
            <a:spLocks noChangeShapeType="1"/>
          </p:cNvSpPr>
          <p:nvPr/>
        </p:nvSpPr>
        <p:spPr bwMode="auto">
          <a:xfrm>
            <a:off x="6634163" y="2895600"/>
            <a:ext cx="2057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30766" name="Object 14"/>
          <p:cNvGraphicFramePr>
            <a:graphicFrameLocks noGrp="1" noChangeAspect="1"/>
          </p:cNvGraphicFramePr>
          <p:nvPr>
            <p:ph sz="quarter" idx="1"/>
          </p:nvPr>
        </p:nvGraphicFramePr>
        <p:xfrm>
          <a:off x="2413000" y="2586038"/>
          <a:ext cx="127000" cy="215900"/>
        </p:xfrm>
        <a:graphic>
          <a:graphicData uri="http://schemas.openxmlformats.org/presentationml/2006/ole">
            <mc:AlternateContent xmlns:mc="http://schemas.openxmlformats.org/markup-compatibility/2006">
              <mc:Choice xmlns:v="urn:schemas-microsoft-com:vml" Requires="v">
                <p:oleObj spid="_x0000_s10261" name="Equation" r:id="rId6" imgW="126720" imgH="215640" progId="Equation.DSMT4">
                  <p:embed/>
                </p:oleObj>
              </mc:Choice>
              <mc:Fallback>
                <p:oleObj name="Equation" r:id="rId6" imgW="12672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13000" y="2586038"/>
                        <a:ext cx="1270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0767" name="Object 15"/>
          <p:cNvGraphicFramePr>
            <a:graphicFrameLocks noGrp="1" noChangeAspect="1"/>
          </p:cNvGraphicFramePr>
          <p:nvPr>
            <p:ph sz="quarter" idx="2"/>
          </p:nvPr>
        </p:nvGraphicFramePr>
        <p:xfrm>
          <a:off x="6591300" y="2624138"/>
          <a:ext cx="152400" cy="139700"/>
        </p:xfrm>
        <a:graphic>
          <a:graphicData uri="http://schemas.openxmlformats.org/presentationml/2006/ole">
            <mc:AlternateContent xmlns:mc="http://schemas.openxmlformats.org/markup-compatibility/2006">
              <mc:Choice xmlns:v="urn:schemas-microsoft-com:vml" Requires="v">
                <p:oleObj spid="_x0000_s10262" name="Equation" r:id="rId8" imgW="152280" imgH="139680" progId="Equation.DSMT4">
                  <p:embed/>
                </p:oleObj>
              </mc:Choice>
              <mc:Fallback>
                <p:oleObj name="Equation" r:id="rId8" imgW="152280" imgH="1396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91300" y="2624138"/>
                        <a:ext cx="152400" cy="139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0768" name="Object 16"/>
          <p:cNvGraphicFramePr>
            <a:graphicFrameLocks noGrp="1" noChangeAspect="1"/>
          </p:cNvGraphicFramePr>
          <p:nvPr>
            <p:ph sz="quarter" idx="3"/>
          </p:nvPr>
        </p:nvGraphicFramePr>
        <p:xfrm>
          <a:off x="6634163" y="1143000"/>
          <a:ext cx="419100" cy="384175"/>
        </p:xfrm>
        <a:graphic>
          <a:graphicData uri="http://schemas.openxmlformats.org/presentationml/2006/ole">
            <mc:AlternateContent xmlns:mc="http://schemas.openxmlformats.org/markup-compatibility/2006">
              <mc:Choice xmlns:v="urn:schemas-microsoft-com:vml" Requires="v">
                <p:oleObj spid="_x0000_s10263" name="Equation" r:id="rId10" imgW="152280" imgH="139680" progId="Equation.DSMT4">
                  <p:embed/>
                </p:oleObj>
              </mc:Choice>
              <mc:Fallback>
                <p:oleObj name="Equation" r:id="rId10" imgW="152280" imgH="1396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34163" y="1143000"/>
                        <a:ext cx="419100" cy="384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0770" name="Object 18"/>
          <p:cNvGraphicFramePr>
            <a:graphicFrameLocks noGrp="1" noChangeAspect="1"/>
          </p:cNvGraphicFramePr>
          <p:nvPr>
            <p:ph sz="quarter" idx="4"/>
          </p:nvPr>
        </p:nvGraphicFramePr>
        <p:xfrm>
          <a:off x="6710363" y="4346575"/>
          <a:ext cx="342900" cy="404813"/>
        </p:xfrm>
        <a:graphic>
          <a:graphicData uri="http://schemas.openxmlformats.org/presentationml/2006/ole">
            <mc:AlternateContent xmlns:mc="http://schemas.openxmlformats.org/markup-compatibility/2006">
              <mc:Choice xmlns:v="urn:schemas-microsoft-com:vml" Requires="v">
                <p:oleObj spid="_x0000_s10264" name="Equation" r:id="rId12" imgW="139680" imgH="164880" progId="Equation.DSMT4">
                  <p:embed/>
                </p:oleObj>
              </mc:Choice>
              <mc:Fallback>
                <p:oleObj name="Equation" r:id="rId12" imgW="139680" imgH="1648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10363" y="4346575"/>
                        <a:ext cx="342900"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0769" name="Line 17"/>
          <p:cNvSpPr>
            <a:spLocks noChangeShapeType="1"/>
          </p:cNvSpPr>
          <p:nvPr/>
        </p:nvSpPr>
        <p:spPr bwMode="auto">
          <a:xfrm>
            <a:off x="7319963" y="2895600"/>
            <a:ext cx="1587" cy="228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30783" name="Group 31"/>
          <p:cNvGrpSpPr>
            <a:grpSpLocks/>
          </p:cNvGrpSpPr>
          <p:nvPr/>
        </p:nvGrpSpPr>
        <p:grpSpPr bwMode="auto">
          <a:xfrm>
            <a:off x="381000" y="1143000"/>
            <a:ext cx="4648200" cy="2014538"/>
            <a:chOff x="240" y="720"/>
            <a:chExt cx="2928" cy="1269"/>
          </a:xfrm>
        </p:grpSpPr>
        <p:sp>
          <p:nvSpPr>
            <p:cNvPr id="330771" name="Text Box 19"/>
            <p:cNvSpPr txBox="1">
              <a:spLocks noChangeArrowheads="1"/>
            </p:cNvSpPr>
            <p:nvPr/>
          </p:nvSpPr>
          <p:spPr bwMode="auto">
            <a:xfrm>
              <a:off x="240" y="720"/>
              <a:ext cx="2928" cy="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solidFill>
                    <a:srgbClr val="FFCC00"/>
                  </a:solidFill>
                  <a:latin typeface="Arial" pitchFamily="34" charset="0"/>
                </a:rPr>
                <a:t>Giả sử t = 0, góc              </a:t>
              </a:r>
            </a:p>
            <a:p>
              <a:pPr eaLnBrk="1" hangingPunct="1">
                <a:spcBef>
                  <a:spcPct val="50000"/>
                </a:spcBef>
              </a:pPr>
              <a:r>
                <a:rPr lang="en-US" altLang="en-US" sz="2800">
                  <a:solidFill>
                    <a:srgbClr val="FFCC00"/>
                  </a:solidFill>
                  <a:latin typeface="Arial" pitchFamily="34" charset="0"/>
                </a:rPr>
                <a:t>Tại thời điểm t&gt;0 từ thông qua cuộn dây có biểu thức như thế nào ? </a:t>
              </a:r>
            </a:p>
          </p:txBody>
        </p:sp>
        <p:graphicFrame>
          <p:nvGraphicFramePr>
            <p:cNvPr id="330772" name="Object 20"/>
            <p:cNvGraphicFramePr>
              <a:graphicFrameLocks noChangeAspect="1"/>
            </p:cNvGraphicFramePr>
            <p:nvPr/>
          </p:nvGraphicFramePr>
          <p:xfrm>
            <a:off x="2064" y="720"/>
            <a:ext cx="629" cy="293"/>
          </p:xfrm>
          <a:graphic>
            <a:graphicData uri="http://schemas.openxmlformats.org/presentationml/2006/ole">
              <mc:AlternateContent xmlns:mc="http://schemas.openxmlformats.org/markup-compatibility/2006">
                <mc:Choice xmlns:v="urn:schemas-microsoft-com:vml" Requires="v">
                  <p:oleObj spid="_x0000_s10265" name="Equation" r:id="rId14" imgW="380880" imgH="177480" progId="Equation.DSMT4">
                    <p:embed/>
                  </p:oleObj>
                </mc:Choice>
                <mc:Fallback>
                  <p:oleObj name="Equation" r:id="rId14" imgW="380880" imgH="1774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64" y="720"/>
                          <a:ext cx="629" cy="2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30773" name="Text Box 21"/>
          <p:cNvSpPr txBox="1">
            <a:spLocks noChangeArrowheads="1"/>
          </p:cNvSpPr>
          <p:nvPr/>
        </p:nvSpPr>
        <p:spPr bwMode="auto">
          <a:xfrm>
            <a:off x="533400" y="3429000"/>
            <a:ext cx="3962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latin typeface="Tahoma" pitchFamily="34" charset="0"/>
            </a:endParaRPr>
          </a:p>
        </p:txBody>
      </p:sp>
      <p:graphicFrame>
        <p:nvGraphicFramePr>
          <p:cNvPr id="330774" name="Object 22"/>
          <p:cNvGraphicFramePr>
            <a:graphicFrameLocks noChangeAspect="1"/>
          </p:cNvGraphicFramePr>
          <p:nvPr/>
        </p:nvGraphicFramePr>
        <p:xfrm>
          <a:off x="406400" y="3441700"/>
          <a:ext cx="5486400" cy="546100"/>
        </p:xfrm>
        <a:graphic>
          <a:graphicData uri="http://schemas.openxmlformats.org/presentationml/2006/ole">
            <mc:AlternateContent xmlns:mc="http://schemas.openxmlformats.org/markup-compatibility/2006">
              <mc:Choice xmlns:v="urn:schemas-microsoft-com:vml" Requires="v">
                <p:oleObj spid="_x0000_s10266" name="Equation" r:id="rId16" imgW="1790640" imgH="177480" progId="Equation.3">
                  <p:embed/>
                </p:oleObj>
              </mc:Choice>
              <mc:Fallback>
                <p:oleObj name="Equation" r:id="rId16" imgW="1790640" imgH="17748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6400" y="3441700"/>
                        <a:ext cx="5486400" cy="54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0775" name="Text Box 23"/>
          <p:cNvSpPr txBox="1">
            <a:spLocks noChangeArrowheads="1"/>
          </p:cNvSpPr>
          <p:nvPr/>
        </p:nvSpPr>
        <p:spPr bwMode="auto">
          <a:xfrm>
            <a:off x="381000" y="3962400"/>
            <a:ext cx="54864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VnAristote" pitchFamily="34" charset="0"/>
              </a:rPr>
              <a:t>Trong cuén d©y xuÊt hiÖn suÊt ®iÖn ®éng c¶m øng ®­îc tÝnh theo c«ng thøc.</a:t>
            </a:r>
          </a:p>
        </p:txBody>
      </p:sp>
      <p:sp>
        <p:nvSpPr>
          <p:cNvPr id="330776" name="Text Box 24"/>
          <p:cNvSpPr txBox="1">
            <a:spLocks noChangeArrowheads="1"/>
          </p:cNvSpPr>
          <p:nvPr/>
        </p:nvSpPr>
        <p:spPr bwMode="auto">
          <a:xfrm>
            <a:off x="1066800" y="5715000"/>
            <a:ext cx="640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latin typeface="Tahoma" pitchFamily="34" charset="0"/>
            </a:endParaRPr>
          </a:p>
        </p:txBody>
      </p:sp>
      <p:graphicFrame>
        <p:nvGraphicFramePr>
          <p:cNvPr id="330777" name="Object 25"/>
          <p:cNvGraphicFramePr>
            <a:graphicFrameLocks noChangeAspect="1"/>
          </p:cNvGraphicFramePr>
          <p:nvPr/>
        </p:nvGraphicFramePr>
        <p:xfrm>
          <a:off x="1143000" y="5562600"/>
          <a:ext cx="4419600" cy="1295400"/>
        </p:xfrm>
        <a:graphic>
          <a:graphicData uri="http://schemas.openxmlformats.org/presentationml/2006/ole">
            <mc:AlternateContent xmlns:mc="http://schemas.openxmlformats.org/markup-compatibility/2006">
              <mc:Choice xmlns:v="urn:schemas-microsoft-com:vml" Requires="v">
                <p:oleObj spid="_x0000_s10267" name="Equation" r:id="rId18" imgW="1511280" imgH="393480" progId="Equation.3">
                  <p:embed/>
                </p:oleObj>
              </mc:Choice>
              <mc:Fallback>
                <p:oleObj name="Equation" r:id="rId18" imgW="1511280" imgH="39348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143000" y="5562600"/>
                        <a:ext cx="4419600"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0778" name="Text Box 26"/>
          <p:cNvSpPr txBox="1">
            <a:spLocks noChangeArrowheads="1"/>
          </p:cNvSpPr>
          <p:nvPr/>
        </p:nvSpPr>
        <p:spPr bwMode="auto">
          <a:xfrm>
            <a:off x="1204912" y="77788"/>
            <a:ext cx="77104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dirty="0">
                <a:solidFill>
                  <a:srgbClr val="66FF33"/>
                </a:solidFill>
              </a:rPr>
              <a:t>ĐẠI CƯƠNG VỀ DÒNG ĐIỆN XOAY CHIỀU</a:t>
            </a:r>
          </a:p>
        </p:txBody>
      </p:sp>
      <p:sp>
        <p:nvSpPr>
          <p:cNvPr id="330779" name="Rectangle 27"/>
          <p:cNvSpPr>
            <a:spLocks noChangeArrowheads="1"/>
          </p:cNvSpPr>
          <p:nvPr/>
        </p:nvSpPr>
        <p:spPr bwMode="auto">
          <a:xfrm>
            <a:off x="595313" y="-12700"/>
            <a:ext cx="609600" cy="533400"/>
          </a:xfrm>
          <a:prstGeom prst="rect">
            <a:avLst/>
          </a:prstGeom>
          <a:solidFill>
            <a:schemeClr val="accent1"/>
          </a:solidFill>
          <a:ln>
            <a:noFill/>
          </a:ln>
          <a:effectLst/>
          <a:extLs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200" b="1">
                <a:latin typeface="Arial Black" pitchFamily="34" charset="0"/>
              </a:rPr>
              <a:t>12</a:t>
            </a:r>
          </a:p>
        </p:txBody>
      </p:sp>
      <p:sp>
        <p:nvSpPr>
          <p:cNvPr id="330780" name="Line 28"/>
          <p:cNvSpPr>
            <a:spLocks noChangeShapeType="1"/>
          </p:cNvSpPr>
          <p:nvPr/>
        </p:nvSpPr>
        <p:spPr bwMode="auto">
          <a:xfrm>
            <a:off x="519113" y="596900"/>
            <a:ext cx="8077200" cy="0"/>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81" name="Text Box 29"/>
          <p:cNvSpPr txBox="1">
            <a:spLocks noChangeArrowheads="1"/>
          </p:cNvSpPr>
          <p:nvPr/>
        </p:nvSpPr>
        <p:spPr bwMode="auto">
          <a:xfrm>
            <a:off x="304800" y="1752600"/>
            <a:ext cx="46482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latin typeface="Arial" pitchFamily="34" charset="0"/>
              </a:rPr>
              <a:t>Giả sử t = 0, góc              </a:t>
            </a:r>
          </a:p>
          <a:p>
            <a:pPr eaLnBrk="1" hangingPunct="1">
              <a:spcBef>
                <a:spcPct val="50000"/>
              </a:spcBef>
            </a:pPr>
            <a:r>
              <a:rPr lang="en-US" altLang="en-US" sz="2800">
                <a:latin typeface="Arial" pitchFamily="34" charset="0"/>
              </a:rPr>
              <a:t>Tại thời điểm t&gt;0 từ thông qua cuộn dây có biểu thức: </a:t>
            </a:r>
          </a:p>
        </p:txBody>
      </p:sp>
      <p:graphicFrame>
        <p:nvGraphicFramePr>
          <p:cNvPr id="330782" name="Object 30"/>
          <p:cNvGraphicFramePr>
            <a:graphicFrameLocks noChangeAspect="1"/>
          </p:cNvGraphicFramePr>
          <p:nvPr/>
        </p:nvGraphicFramePr>
        <p:xfrm>
          <a:off x="3111500" y="1765300"/>
          <a:ext cx="998538" cy="465138"/>
        </p:xfrm>
        <a:graphic>
          <a:graphicData uri="http://schemas.openxmlformats.org/presentationml/2006/ole">
            <mc:AlternateContent xmlns:mc="http://schemas.openxmlformats.org/markup-compatibility/2006">
              <mc:Choice xmlns:v="urn:schemas-microsoft-com:vml" Requires="v">
                <p:oleObj spid="_x0000_s10268" name="Equation" r:id="rId20" imgW="380880" imgH="177480" progId="Equation.DSMT4">
                  <p:embed/>
                </p:oleObj>
              </mc:Choice>
              <mc:Fallback>
                <p:oleObj name="Equation" r:id="rId20" imgW="380880" imgH="1774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11500" y="1765300"/>
                        <a:ext cx="99853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0784" name="Text Box 32"/>
          <p:cNvSpPr txBox="1">
            <a:spLocks noChangeArrowheads="1"/>
          </p:cNvSpPr>
          <p:nvPr/>
        </p:nvSpPr>
        <p:spPr bwMode="auto">
          <a:xfrm>
            <a:off x="381000" y="4114800"/>
            <a:ext cx="54864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solidFill>
                  <a:srgbClr val="EBEB15"/>
                </a:solidFill>
                <a:latin typeface=".VnAristote" pitchFamily="34" charset="0"/>
              </a:rPr>
              <a:t>Trong cuén d©y xuÊt hiÖn suÊt ®iÖn ®éng c¶m øng ®­îc tÝnh theo c«ng thøc nµo?</a:t>
            </a:r>
          </a:p>
        </p:txBody>
      </p:sp>
    </p:spTree>
    <p:extLst>
      <p:ext uri="{BB962C8B-B14F-4D97-AF65-F5344CB8AC3E}">
        <p14:creationId xmlns:p14="http://schemas.microsoft.com/office/powerpoint/2010/main" val="3724493443"/>
      </p:ext>
    </p:extLst>
  </p:cSld>
  <p:clrMapOvr>
    <a:masterClrMapping/>
  </p:clrMapOvr>
  <p:transition spd="slow">
    <p:split orient="vert"/>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0783"/>
                                        </p:tgtEl>
                                        <p:attrNameLst>
                                          <p:attrName>style.visibility</p:attrName>
                                        </p:attrNameLst>
                                      </p:cBhvr>
                                      <p:to>
                                        <p:strVal val="visible"/>
                                      </p:to>
                                    </p:set>
                                    <p:animEffect transition="in" filter="box(in)">
                                      <p:cBhvr>
                                        <p:cTn id="7" dur="500"/>
                                        <p:tgtEl>
                                          <p:spTgt spid="3307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nodeType="clickEffect">
                                  <p:stCondLst>
                                    <p:cond delay="0"/>
                                  </p:stCondLst>
                                  <p:childTnLst>
                                    <p:anim calcmode="lin" valueType="num">
                                      <p:cBhvr additive="base">
                                        <p:cTn id="11" dur="500"/>
                                        <p:tgtEl>
                                          <p:spTgt spid="330783"/>
                                        </p:tgtEl>
                                        <p:attrNameLst>
                                          <p:attrName>ppt_x</p:attrName>
                                        </p:attrNameLst>
                                      </p:cBhvr>
                                      <p:tavLst>
                                        <p:tav tm="0">
                                          <p:val>
                                            <p:strVal val="ppt_x"/>
                                          </p:val>
                                        </p:tav>
                                        <p:tav tm="100000">
                                          <p:val>
                                            <p:strVal val="ppt_x"/>
                                          </p:val>
                                        </p:tav>
                                      </p:tavLst>
                                    </p:anim>
                                    <p:anim calcmode="lin" valueType="num">
                                      <p:cBhvr additive="base">
                                        <p:cTn id="12" dur="500"/>
                                        <p:tgtEl>
                                          <p:spTgt spid="330783"/>
                                        </p:tgtEl>
                                        <p:attrNameLst>
                                          <p:attrName>ppt_y</p:attrName>
                                        </p:attrNameLst>
                                      </p:cBhvr>
                                      <p:tavLst>
                                        <p:tav tm="0">
                                          <p:val>
                                            <p:strVal val="ppt_y"/>
                                          </p:val>
                                        </p:tav>
                                        <p:tav tm="100000">
                                          <p:val>
                                            <p:strVal val="1+ppt_h/2"/>
                                          </p:val>
                                        </p:tav>
                                      </p:tavLst>
                                    </p:anim>
                                    <p:set>
                                      <p:cBhvr>
                                        <p:cTn id="13" dur="1" fill="hold">
                                          <p:stCondLst>
                                            <p:cond delay="499"/>
                                          </p:stCondLst>
                                        </p:cTn>
                                        <p:tgtEl>
                                          <p:spTgt spid="330783"/>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30781"/>
                                        </p:tgtEl>
                                        <p:attrNameLst>
                                          <p:attrName>style.visibility</p:attrName>
                                        </p:attrNameLst>
                                      </p:cBhvr>
                                      <p:to>
                                        <p:strVal val="visible"/>
                                      </p:to>
                                    </p:set>
                                    <p:anim calcmode="lin" valueType="num">
                                      <p:cBhvr additive="base">
                                        <p:cTn id="18" dur="500" fill="hold"/>
                                        <p:tgtEl>
                                          <p:spTgt spid="330781"/>
                                        </p:tgtEl>
                                        <p:attrNameLst>
                                          <p:attrName>ppt_x</p:attrName>
                                        </p:attrNameLst>
                                      </p:cBhvr>
                                      <p:tavLst>
                                        <p:tav tm="0">
                                          <p:val>
                                            <p:strVal val="#ppt_x"/>
                                          </p:val>
                                        </p:tav>
                                        <p:tav tm="100000">
                                          <p:val>
                                            <p:strVal val="#ppt_x"/>
                                          </p:val>
                                        </p:tav>
                                      </p:tavLst>
                                    </p:anim>
                                    <p:anim calcmode="lin" valueType="num">
                                      <p:cBhvr additive="base">
                                        <p:cTn id="19" dur="500" fill="hold"/>
                                        <p:tgtEl>
                                          <p:spTgt spid="330781"/>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30782"/>
                                        </p:tgtEl>
                                        <p:attrNameLst>
                                          <p:attrName>style.visibility</p:attrName>
                                        </p:attrNameLst>
                                      </p:cBhvr>
                                      <p:to>
                                        <p:strVal val="visible"/>
                                      </p:to>
                                    </p:set>
                                    <p:anim calcmode="lin" valueType="num">
                                      <p:cBhvr additive="base">
                                        <p:cTn id="22" dur="500" fill="hold"/>
                                        <p:tgtEl>
                                          <p:spTgt spid="330782"/>
                                        </p:tgtEl>
                                        <p:attrNameLst>
                                          <p:attrName>ppt_x</p:attrName>
                                        </p:attrNameLst>
                                      </p:cBhvr>
                                      <p:tavLst>
                                        <p:tav tm="0">
                                          <p:val>
                                            <p:strVal val="#ppt_x"/>
                                          </p:val>
                                        </p:tav>
                                        <p:tav tm="100000">
                                          <p:val>
                                            <p:strVal val="#ppt_x"/>
                                          </p:val>
                                        </p:tav>
                                      </p:tavLst>
                                    </p:anim>
                                    <p:anim calcmode="lin" valueType="num">
                                      <p:cBhvr additive="base">
                                        <p:cTn id="23" dur="500" fill="hold"/>
                                        <p:tgtEl>
                                          <p:spTgt spid="330782"/>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500"/>
                            </p:stCondLst>
                            <p:childTnLst>
                              <p:par>
                                <p:cTn id="25" presetID="55" presetClass="entr" presetSubtype="0" fill="hold" nodeType="afterEffect">
                                  <p:stCondLst>
                                    <p:cond delay="0"/>
                                  </p:stCondLst>
                                  <p:childTnLst>
                                    <p:set>
                                      <p:cBhvr>
                                        <p:cTn id="26" dur="1" fill="hold">
                                          <p:stCondLst>
                                            <p:cond delay="0"/>
                                          </p:stCondLst>
                                        </p:cTn>
                                        <p:tgtEl>
                                          <p:spTgt spid="330755"/>
                                        </p:tgtEl>
                                        <p:attrNameLst>
                                          <p:attrName>style.visibility</p:attrName>
                                        </p:attrNameLst>
                                      </p:cBhvr>
                                      <p:to>
                                        <p:strVal val="visible"/>
                                      </p:to>
                                    </p:set>
                                    <p:anim calcmode="lin" valueType="num">
                                      <p:cBhvr>
                                        <p:cTn id="27" dur="500" fill="hold"/>
                                        <p:tgtEl>
                                          <p:spTgt spid="330755"/>
                                        </p:tgtEl>
                                        <p:attrNameLst>
                                          <p:attrName>ppt_w</p:attrName>
                                        </p:attrNameLst>
                                      </p:cBhvr>
                                      <p:tavLst>
                                        <p:tav tm="0">
                                          <p:val>
                                            <p:strVal val="#ppt_w*0.70"/>
                                          </p:val>
                                        </p:tav>
                                        <p:tav tm="100000">
                                          <p:val>
                                            <p:strVal val="#ppt_w"/>
                                          </p:val>
                                        </p:tav>
                                      </p:tavLst>
                                    </p:anim>
                                    <p:anim calcmode="lin" valueType="num">
                                      <p:cBhvr>
                                        <p:cTn id="28" dur="500" fill="hold"/>
                                        <p:tgtEl>
                                          <p:spTgt spid="330755"/>
                                        </p:tgtEl>
                                        <p:attrNameLst>
                                          <p:attrName>ppt_h</p:attrName>
                                        </p:attrNameLst>
                                      </p:cBhvr>
                                      <p:tavLst>
                                        <p:tav tm="0">
                                          <p:val>
                                            <p:strVal val="#ppt_h"/>
                                          </p:val>
                                        </p:tav>
                                        <p:tav tm="100000">
                                          <p:val>
                                            <p:strVal val="#ppt_h"/>
                                          </p:val>
                                        </p:tav>
                                      </p:tavLst>
                                    </p:anim>
                                    <p:animEffect transition="in" filter="fade">
                                      <p:cBhvr>
                                        <p:cTn id="29" dur="500"/>
                                        <p:tgtEl>
                                          <p:spTgt spid="330755"/>
                                        </p:tgtEl>
                                      </p:cBhvr>
                                    </p:animEffect>
                                  </p:childTnLst>
                                </p:cTn>
                              </p:par>
                            </p:childTnLst>
                          </p:cTn>
                        </p:par>
                        <p:par>
                          <p:cTn id="30" fill="hold" nodeType="afterGroup">
                            <p:stCondLst>
                              <p:cond delay="1000"/>
                            </p:stCondLst>
                            <p:childTnLst>
                              <p:par>
                                <p:cTn id="31" presetID="55" presetClass="entr" presetSubtype="0" fill="hold" grpId="0" nodeType="afterEffect">
                                  <p:stCondLst>
                                    <p:cond delay="0"/>
                                  </p:stCondLst>
                                  <p:childTnLst>
                                    <p:set>
                                      <p:cBhvr>
                                        <p:cTn id="32" dur="1" fill="hold">
                                          <p:stCondLst>
                                            <p:cond delay="0"/>
                                          </p:stCondLst>
                                        </p:cTn>
                                        <p:tgtEl>
                                          <p:spTgt spid="330756"/>
                                        </p:tgtEl>
                                        <p:attrNameLst>
                                          <p:attrName>style.visibility</p:attrName>
                                        </p:attrNameLst>
                                      </p:cBhvr>
                                      <p:to>
                                        <p:strVal val="visible"/>
                                      </p:to>
                                    </p:set>
                                    <p:anim calcmode="lin" valueType="num">
                                      <p:cBhvr>
                                        <p:cTn id="33" dur="500" fill="hold"/>
                                        <p:tgtEl>
                                          <p:spTgt spid="330756"/>
                                        </p:tgtEl>
                                        <p:attrNameLst>
                                          <p:attrName>ppt_w</p:attrName>
                                        </p:attrNameLst>
                                      </p:cBhvr>
                                      <p:tavLst>
                                        <p:tav tm="0">
                                          <p:val>
                                            <p:strVal val="#ppt_w*0.70"/>
                                          </p:val>
                                        </p:tav>
                                        <p:tav tm="100000">
                                          <p:val>
                                            <p:strVal val="#ppt_w"/>
                                          </p:val>
                                        </p:tav>
                                      </p:tavLst>
                                    </p:anim>
                                    <p:anim calcmode="lin" valueType="num">
                                      <p:cBhvr>
                                        <p:cTn id="34" dur="500" fill="hold"/>
                                        <p:tgtEl>
                                          <p:spTgt spid="330756"/>
                                        </p:tgtEl>
                                        <p:attrNameLst>
                                          <p:attrName>ppt_h</p:attrName>
                                        </p:attrNameLst>
                                      </p:cBhvr>
                                      <p:tavLst>
                                        <p:tav tm="0">
                                          <p:val>
                                            <p:strVal val="#ppt_h"/>
                                          </p:val>
                                        </p:tav>
                                        <p:tav tm="100000">
                                          <p:val>
                                            <p:strVal val="#ppt_h"/>
                                          </p:val>
                                        </p:tav>
                                      </p:tavLst>
                                    </p:anim>
                                    <p:animEffect transition="in" filter="fade">
                                      <p:cBhvr>
                                        <p:cTn id="35" dur="500"/>
                                        <p:tgtEl>
                                          <p:spTgt spid="330756"/>
                                        </p:tgtEl>
                                      </p:cBhvr>
                                    </p:animEffect>
                                  </p:childTnLst>
                                </p:cTn>
                              </p:par>
                            </p:childTnLst>
                          </p:cTn>
                        </p:par>
                        <p:par>
                          <p:cTn id="36" fill="hold" nodeType="afterGroup">
                            <p:stCondLst>
                              <p:cond delay="1500"/>
                            </p:stCondLst>
                            <p:childTnLst>
                              <p:par>
                                <p:cTn id="37" presetID="55" presetClass="entr" presetSubtype="0" fill="hold" grpId="0" nodeType="afterEffect">
                                  <p:stCondLst>
                                    <p:cond delay="0"/>
                                  </p:stCondLst>
                                  <p:childTnLst>
                                    <p:set>
                                      <p:cBhvr>
                                        <p:cTn id="38" dur="1" fill="hold">
                                          <p:stCondLst>
                                            <p:cond delay="0"/>
                                          </p:stCondLst>
                                        </p:cTn>
                                        <p:tgtEl>
                                          <p:spTgt spid="330757"/>
                                        </p:tgtEl>
                                        <p:attrNameLst>
                                          <p:attrName>style.visibility</p:attrName>
                                        </p:attrNameLst>
                                      </p:cBhvr>
                                      <p:to>
                                        <p:strVal val="visible"/>
                                      </p:to>
                                    </p:set>
                                    <p:anim calcmode="lin" valueType="num">
                                      <p:cBhvr>
                                        <p:cTn id="39" dur="500" fill="hold"/>
                                        <p:tgtEl>
                                          <p:spTgt spid="330757"/>
                                        </p:tgtEl>
                                        <p:attrNameLst>
                                          <p:attrName>ppt_w</p:attrName>
                                        </p:attrNameLst>
                                      </p:cBhvr>
                                      <p:tavLst>
                                        <p:tav tm="0">
                                          <p:val>
                                            <p:strVal val="#ppt_w*0.70"/>
                                          </p:val>
                                        </p:tav>
                                        <p:tav tm="100000">
                                          <p:val>
                                            <p:strVal val="#ppt_w"/>
                                          </p:val>
                                        </p:tav>
                                      </p:tavLst>
                                    </p:anim>
                                    <p:anim calcmode="lin" valueType="num">
                                      <p:cBhvr>
                                        <p:cTn id="40" dur="500" fill="hold"/>
                                        <p:tgtEl>
                                          <p:spTgt spid="330757"/>
                                        </p:tgtEl>
                                        <p:attrNameLst>
                                          <p:attrName>ppt_h</p:attrName>
                                        </p:attrNameLst>
                                      </p:cBhvr>
                                      <p:tavLst>
                                        <p:tav tm="0">
                                          <p:val>
                                            <p:strVal val="#ppt_h"/>
                                          </p:val>
                                        </p:tav>
                                        <p:tav tm="100000">
                                          <p:val>
                                            <p:strVal val="#ppt_h"/>
                                          </p:val>
                                        </p:tav>
                                      </p:tavLst>
                                    </p:anim>
                                    <p:animEffect transition="in" filter="fade">
                                      <p:cBhvr>
                                        <p:cTn id="41" dur="500"/>
                                        <p:tgtEl>
                                          <p:spTgt spid="330757"/>
                                        </p:tgtEl>
                                      </p:cBhvr>
                                    </p:animEffect>
                                  </p:childTnLst>
                                </p:cTn>
                              </p:par>
                            </p:childTnLst>
                          </p:cTn>
                        </p:par>
                        <p:par>
                          <p:cTn id="42" fill="hold" nodeType="afterGroup">
                            <p:stCondLst>
                              <p:cond delay="2000"/>
                            </p:stCondLst>
                            <p:childTnLst>
                              <p:par>
                                <p:cTn id="43" presetID="55" presetClass="entr" presetSubtype="0" fill="hold" grpId="0" nodeType="afterEffect">
                                  <p:stCondLst>
                                    <p:cond delay="0"/>
                                  </p:stCondLst>
                                  <p:childTnLst>
                                    <p:set>
                                      <p:cBhvr>
                                        <p:cTn id="44" dur="1" fill="hold">
                                          <p:stCondLst>
                                            <p:cond delay="0"/>
                                          </p:stCondLst>
                                        </p:cTn>
                                        <p:tgtEl>
                                          <p:spTgt spid="330758"/>
                                        </p:tgtEl>
                                        <p:attrNameLst>
                                          <p:attrName>style.visibility</p:attrName>
                                        </p:attrNameLst>
                                      </p:cBhvr>
                                      <p:to>
                                        <p:strVal val="visible"/>
                                      </p:to>
                                    </p:set>
                                    <p:anim calcmode="lin" valueType="num">
                                      <p:cBhvr>
                                        <p:cTn id="45" dur="500" fill="hold"/>
                                        <p:tgtEl>
                                          <p:spTgt spid="330758"/>
                                        </p:tgtEl>
                                        <p:attrNameLst>
                                          <p:attrName>ppt_w</p:attrName>
                                        </p:attrNameLst>
                                      </p:cBhvr>
                                      <p:tavLst>
                                        <p:tav tm="0">
                                          <p:val>
                                            <p:strVal val="#ppt_w*0.70"/>
                                          </p:val>
                                        </p:tav>
                                        <p:tav tm="100000">
                                          <p:val>
                                            <p:strVal val="#ppt_w"/>
                                          </p:val>
                                        </p:tav>
                                      </p:tavLst>
                                    </p:anim>
                                    <p:anim calcmode="lin" valueType="num">
                                      <p:cBhvr>
                                        <p:cTn id="46" dur="500" fill="hold"/>
                                        <p:tgtEl>
                                          <p:spTgt spid="330758"/>
                                        </p:tgtEl>
                                        <p:attrNameLst>
                                          <p:attrName>ppt_h</p:attrName>
                                        </p:attrNameLst>
                                      </p:cBhvr>
                                      <p:tavLst>
                                        <p:tav tm="0">
                                          <p:val>
                                            <p:strVal val="#ppt_h"/>
                                          </p:val>
                                        </p:tav>
                                        <p:tav tm="100000">
                                          <p:val>
                                            <p:strVal val="#ppt_h"/>
                                          </p:val>
                                        </p:tav>
                                      </p:tavLst>
                                    </p:anim>
                                    <p:animEffect transition="in" filter="fade">
                                      <p:cBhvr>
                                        <p:cTn id="47" dur="500"/>
                                        <p:tgtEl>
                                          <p:spTgt spid="330758"/>
                                        </p:tgtEl>
                                      </p:cBhvr>
                                    </p:animEffect>
                                  </p:childTnLst>
                                </p:cTn>
                              </p:par>
                            </p:childTnLst>
                          </p:cTn>
                        </p:par>
                        <p:par>
                          <p:cTn id="48" fill="hold" nodeType="afterGroup">
                            <p:stCondLst>
                              <p:cond delay="2500"/>
                            </p:stCondLst>
                            <p:childTnLst>
                              <p:par>
                                <p:cTn id="49" presetID="55" presetClass="entr" presetSubtype="0" fill="hold" grpId="0" nodeType="afterEffect">
                                  <p:stCondLst>
                                    <p:cond delay="0"/>
                                  </p:stCondLst>
                                  <p:childTnLst>
                                    <p:set>
                                      <p:cBhvr>
                                        <p:cTn id="50" dur="1" fill="hold">
                                          <p:stCondLst>
                                            <p:cond delay="0"/>
                                          </p:stCondLst>
                                        </p:cTn>
                                        <p:tgtEl>
                                          <p:spTgt spid="330759"/>
                                        </p:tgtEl>
                                        <p:attrNameLst>
                                          <p:attrName>style.visibility</p:attrName>
                                        </p:attrNameLst>
                                      </p:cBhvr>
                                      <p:to>
                                        <p:strVal val="visible"/>
                                      </p:to>
                                    </p:set>
                                    <p:anim calcmode="lin" valueType="num">
                                      <p:cBhvr>
                                        <p:cTn id="51" dur="500" fill="hold"/>
                                        <p:tgtEl>
                                          <p:spTgt spid="330759"/>
                                        </p:tgtEl>
                                        <p:attrNameLst>
                                          <p:attrName>ppt_w</p:attrName>
                                        </p:attrNameLst>
                                      </p:cBhvr>
                                      <p:tavLst>
                                        <p:tav tm="0">
                                          <p:val>
                                            <p:strVal val="#ppt_w*0.70"/>
                                          </p:val>
                                        </p:tav>
                                        <p:tav tm="100000">
                                          <p:val>
                                            <p:strVal val="#ppt_w"/>
                                          </p:val>
                                        </p:tav>
                                      </p:tavLst>
                                    </p:anim>
                                    <p:anim calcmode="lin" valueType="num">
                                      <p:cBhvr>
                                        <p:cTn id="52" dur="500" fill="hold"/>
                                        <p:tgtEl>
                                          <p:spTgt spid="330759"/>
                                        </p:tgtEl>
                                        <p:attrNameLst>
                                          <p:attrName>ppt_h</p:attrName>
                                        </p:attrNameLst>
                                      </p:cBhvr>
                                      <p:tavLst>
                                        <p:tav tm="0">
                                          <p:val>
                                            <p:strVal val="#ppt_h"/>
                                          </p:val>
                                        </p:tav>
                                        <p:tav tm="100000">
                                          <p:val>
                                            <p:strVal val="#ppt_h"/>
                                          </p:val>
                                        </p:tav>
                                      </p:tavLst>
                                    </p:anim>
                                    <p:animEffect transition="in" filter="fade">
                                      <p:cBhvr>
                                        <p:cTn id="53" dur="500"/>
                                        <p:tgtEl>
                                          <p:spTgt spid="330759"/>
                                        </p:tgtEl>
                                      </p:cBhvr>
                                    </p:animEffect>
                                  </p:childTnLst>
                                </p:cTn>
                              </p:par>
                            </p:childTnLst>
                          </p:cTn>
                        </p:par>
                        <p:par>
                          <p:cTn id="54" fill="hold" nodeType="afterGroup">
                            <p:stCondLst>
                              <p:cond delay="3000"/>
                            </p:stCondLst>
                            <p:childTnLst>
                              <p:par>
                                <p:cTn id="55" presetID="55" presetClass="entr" presetSubtype="0" fill="hold" grpId="0" nodeType="afterEffect">
                                  <p:stCondLst>
                                    <p:cond delay="0"/>
                                  </p:stCondLst>
                                  <p:childTnLst>
                                    <p:set>
                                      <p:cBhvr>
                                        <p:cTn id="56" dur="1" fill="hold">
                                          <p:stCondLst>
                                            <p:cond delay="0"/>
                                          </p:stCondLst>
                                        </p:cTn>
                                        <p:tgtEl>
                                          <p:spTgt spid="330760"/>
                                        </p:tgtEl>
                                        <p:attrNameLst>
                                          <p:attrName>style.visibility</p:attrName>
                                        </p:attrNameLst>
                                      </p:cBhvr>
                                      <p:to>
                                        <p:strVal val="visible"/>
                                      </p:to>
                                    </p:set>
                                    <p:anim calcmode="lin" valueType="num">
                                      <p:cBhvr>
                                        <p:cTn id="57" dur="500" fill="hold"/>
                                        <p:tgtEl>
                                          <p:spTgt spid="330760"/>
                                        </p:tgtEl>
                                        <p:attrNameLst>
                                          <p:attrName>ppt_w</p:attrName>
                                        </p:attrNameLst>
                                      </p:cBhvr>
                                      <p:tavLst>
                                        <p:tav tm="0">
                                          <p:val>
                                            <p:strVal val="#ppt_w*0.70"/>
                                          </p:val>
                                        </p:tav>
                                        <p:tav tm="100000">
                                          <p:val>
                                            <p:strVal val="#ppt_w"/>
                                          </p:val>
                                        </p:tav>
                                      </p:tavLst>
                                    </p:anim>
                                    <p:anim calcmode="lin" valueType="num">
                                      <p:cBhvr>
                                        <p:cTn id="58" dur="500" fill="hold"/>
                                        <p:tgtEl>
                                          <p:spTgt spid="330760"/>
                                        </p:tgtEl>
                                        <p:attrNameLst>
                                          <p:attrName>ppt_h</p:attrName>
                                        </p:attrNameLst>
                                      </p:cBhvr>
                                      <p:tavLst>
                                        <p:tav tm="0">
                                          <p:val>
                                            <p:strVal val="#ppt_h"/>
                                          </p:val>
                                        </p:tav>
                                        <p:tav tm="100000">
                                          <p:val>
                                            <p:strVal val="#ppt_h"/>
                                          </p:val>
                                        </p:tav>
                                      </p:tavLst>
                                    </p:anim>
                                    <p:animEffect transition="in" filter="fade">
                                      <p:cBhvr>
                                        <p:cTn id="59" dur="500"/>
                                        <p:tgtEl>
                                          <p:spTgt spid="330760"/>
                                        </p:tgtEl>
                                      </p:cBhvr>
                                    </p:animEffect>
                                  </p:childTnLst>
                                </p:cTn>
                              </p:par>
                            </p:childTnLst>
                          </p:cTn>
                        </p:par>
                        <p:par>
                          <p:cTn id="60" fill="hold" nodeType="afterGroup">
                            <p:stCondLst>
                              <p:cond delay="3500"/>
                            </p:stCondLst>
                            <p:childTnLst>
                              <p:par>
                                <p:cTn id="61" presetID="55" presetClass="entr" presetSubtype="0" fill="hold" grpId="0" nodeType="afterEffect">
                                  <p:stCondLst>
                                    <p:cond delay="0"/>
                                  </p:stCondLst>
                                  <p:childTnLst>
                                    <p:set>
                                      <p:cBhvr>
                                        <p:cTn id="62" dur="1" fill="hold">
                                          <p:stCondLst>
                                            <p:cond delay="0"/>
                                          </p:stCondLst>
                                        </p:cTn>
                                        <p:tgtEl>
                                          <p:spTgt spid="330761"/>
                                        </p:tgtEl>
                                        <p:attrNameLst>
                                          <p:attrName>style.visibility</p:attrName>
                                        </p:attrNameLst>
                                      </p:cBhvr>
                                      <p:to>
                                        <p:strVal val="visible"/>
                                      </p:to>
                                    </p:set>
                                    <p:anim calcmode="lin" valueType="num">
                                      <p:cBhvr>
                                        <p:cTn id="63" dur="500" fill="hold"/>
                                        <p:tgtEl>
                                          <p:spTgt spid="330761"/>
                                        </p:tgtEl>
                                        <p:attrNameLst>
                                          <p:attrName>ppt_w</p:attrName>
                                        </p:attrNameLst>
                                      </p:cBhvr>
                                      <p:tavLst>
                                        <p:tav tm="0">
                                          <p:val>
                                            <p:strVal val="#ppt_w*0.70"/>
                                          </p:val>
                                        </p:tav>
                                        <p:tav tm="100000">
                                          <p:val>
                                            <p:strVal val="#ppt_w"/>
                                          </p:val>
                                        </p:tav>
                                      </p:tavLst>
                                    </p:anim>
                                    <p:anim calcmode="lin" valueType="num">
                                      <p:cBhvr>
                                        <p:cTn id="64" dur="500" fill="hold"/>
                                        <p:tgtEl>
                                          <p:spTgt spid="330761"/>
                                        </p:tgtEl>
                                        <p:attrNameLst>
                                          <p:attrName>ppt_h</p:attrName>
                                        </p:attrNameLst>
                                      </p:cBhvr>
                                      <p:tavLst>
                                        <p:tav tm="0">
                                          <p:val>
                                            <p:strVal val="#ppt_h"/>
                                          </p:val>
                                        </p:tav>
                                        <p:tav tm="100000">
                                          <p:val>
                                            <p:strVal val="#ppt_h"/>
                                          </p:val>
                                        </p:tav>
                                      </p:tavLst>
                                    </p:anim>
                                    <p:animEffect transition="in" filter="fade">
                                      <p:cBhvr>
                                        <p:cTn id="65" dur="500"/>
                                        <p:tgtEl>
                                          <p:spTgt spid="330761"/>
                                        </p:tgtEl>
                                      </p:cBhvr>
                                    </p:animEffect>
                                  </p:childTnLst>
                                </p:cTn>
                              </p:par>
                            </p:childTnLst>
                          </p:cTn>
                        </p:par>
                        <p:par>
                          <p:cTn id="66" fill="hold" nodeType="afterGroup">
                            <p:stCondLst>
                              <p:cond delay="4000"/>
                            </p:stCondLst>
                            <p:childTnLst>
                              <p:par>
                                <p:cTn id="67" presetID="55" presetClass="entr" presetSubtype="0" fill="hold" grpId="0" nodeType="afterEffect">
                                  <p:stCondLst>
                                    <p:cond delay="0"/>
                                  </p:stCondLst>
                                  <p:childTnLst>
                                    <p:set>
                                      <p:cBhvr>
                                        <p:cTn id="68" dur="1" fill="hold">
                                          <p:stCondLst>
                                            <p:cond delay="0"/>
                                          </p:stCondLst>
                                        </p:cTn>
                                        <p:tgtEl>
                                          <p:spTgt spid="330762"/>
                                        </p:tgtEl>
                                        <p:attrNameLst>
                                          <p:attrName>style.visibility</p:attrName>
                                        </p:attrNameLst>
                                      </p:cBhvr>
                                      <p:to>
                                        <p:strVal val="visible"/>
                                      </p:to>
                                    </p:set>
                                    <p:anim calcmode="lin" valueType="num">
                                      <p:cBhvr>
                                        <p:cTn id="69" dur="500" fill="hold"/>
                                        <p:tgtEl>
                                          <p:spTgt spid="330762"/>
                                        </p:tgtEl>
                                        <p:attrNameLst>
                                          <p:attrName>ppt_w</p:attrName>
                                        </p:attrNameLst>
                                      </p:cBhvr>
                                      <p:tavLst>
                                        <p:tav tm="0">
                                          <p:val>
                                            <p:strVal val="#ppt_w*0.70"/>
                                          </p:val>
                                        </p:tav>
                                        <p:tav tm="100000">
                                          <p:val>
                                            <p:strVal val="#ppt_w"/>
                                          </p:val>
                                        </p:tav>
                                      </p:tavLst>
                                    </p:anim>
                                    <p:anim calcmode="lin" valueType="num">
                                      <p:cBhvr>
                                        <p:cTn id="70" dur="500" fill="hold"/>
                                        <p:tgtEl>
                                          <p:spTgt spid="330762"/>
                                        </p:tgtEl>
                                        <p:attrNameLst>
                                          <p:attrName>ppt_h</p:attrName>
                                        </p:attrNameLst>
                                      </p:cBhvr>
                                      <p:tavLst>
                                        <p:tav tm="0">
                                          <p:val>
                                            <p:strVal val="#ppt_h"/>
                                          </p:val>
                                        </p:tav>
                                        <p:tav tm="100000">
                                          <p:val>
                                            <p:strVal val="#ppt_h"/>
                                          </p:val>
                                        </p:tav>
                                      </p:tavLst>
                                    </p:anim>
                                    <p:animEffect transition="in" filter="fade">
                                      <p:cBhvr>
                                        <p:cTn id="71" dur="500"/>
                                        <p:tgtEl>
                                          <p:spTgt spid="330762"/>
                                        </p:tgtEl>
                                      </p:cBhvr>
                                    </p:animEffect>
                                  </p:childTnLst>
                                </p:cTn>
                              </p:par>
                            </p:childTnLst>
                          </p:cTn>
                        </p:par>
                        <p:par>
                          <p:cTn id="72" fill="hold" nodeType="afterGroup">
                            <p:stCondLst>
                              <p:cond delay="4500"/>
                            </p:stCondLst>
                            <p:childTnLst>
                              <p:par>
                                <p:cTn id="73" presetID="55" presetClass="entr" presetSubtype="0" fill="hold" grpId="0" nodeType="afterEffect">
                                  <p:stCondLst>
                                    <p:cond delay="0"/>
                                  </p:stCondLst>
                                  <p:childTnLst>
                                    <p:set>
                                      <p:cBhvr>
                                        <p:cTn id="74" dur="1" fill="hold">
                                          <p:stCondLst>
                                            <p:cond delay="0"/>
                                          </p:stCondLst>
                                        </p:cTn>
                                        <p:tgtEl>
                                          <p:spTgt spid="330763"/>
                                        </p:tgtEl>
                                        <p:attrNameLst>
                                          <p:attrName>style.visibility</p:attrName>
                                        </p:attrNameLst>
                                      </p:cBhvr>
                                      <p:to>
                                        <p:strVal val="visible"/>
                                      </p:to>
                                    </p:set>
                                    <p:anim calcmode="lin" valueType="num">
                                      <p:cBhvr>
                                        <p:cTn id="75" dur="500" fill="hold"/>
                                        <p:tgtEl>
                                          <p:spTgt spid="330763"/>
                                        </p:tgtEl>
                                        <p:attrNameLst>
                                          <p:attrName>ppt_w</p:attrName>
                                        </p:attrNameLst>
                                      </p:cBhvr>
                                      <p:tavLst>
                                        <p:tav tm="0">
                                          <p:val>
                                            <p:strVal val="#ppt_w*0.70"/>
                                          </p:val>
                                        </p:tav>
                                        <p:tav tm="100000">
                                          <p:val>
                                            <p:strVal val="#ppt_w"/>
                                          </p:val>
                                        </p:tav>
                                      </p:tavLst>
                                    </p:anim>
                                    <p:anim calcmode="lin" valueType="num">
                                      <p:cBhvr>
                                        <p:cTn id="76" dur="500" fill="hold"/>
                                        <p:tgtEl>
                                          <p:spTgt spid="330763"/>
                                        </p:tgtEl>
                                        <p:attrNameLst>
                                          <p:attrName>ppt_h</p:attrName>
                                        </p:attrNameLst>
                                      </p:cBhvr>
                                      <p:tavLst>
                                        <p:tav tm="0">
                                          <p:val>
                                            <p:strVal val="#ppt_h"/>
                                          </p:val>
                                        </p:tav>
                                        <p:tav tm="100000">
                                          <p:val>
                                            <p:strVal val="#ppt_h"/>
                                          </p:val>
                                        </p:tav>
                                      </p:tavLst>
                                    </p:anim>
                                    <p:animEffect transition="in" filter="fade">
                                      <p:cBhvr>
                                        <p:cTn id="77" dur="500"/>
                                        <p:tgtEl>
                                          <p:spTgt spid="330763"/>
                                        </p:tgtEl>
                                      </p:cBhvr>
                                    </p:animEffect>
                                  </p:childTnLst>
                                </p:cTn>
                              </p:par>
                            </p:childTnLst>
                          </p:cTn>
                        </p:par>
                        <p:par>
                          <p:cTn id="78" fill="hold" nodeType="afterGroup">
                            <p:stCondLst>
                              <p:cond delay="5000"/>
                            </p:stCondLst>
                            <p:childTnLst>
                              <p:par>
                                <p:cTn id="79" presetID="55" presetClass="entr" presetSubtype="0" fill="hold" grpId="0" nodeType="afterEffect">
                                  <p:stCondLst>
                                    <p:cond delay="0"/>
                                  </p:stCondLst>
                                  <p:childTnLst>
                                    <p:set>
                                      <p:cBhvr>
                                        <p:cTn id="80" dur="1" fill="hold">
                                          <p:stCondLst>
                                            <p:cond delay="0"/>
                                          </p:stCondLst>
                                        </p:cTn>
                                        <p:tgtEl>
                                          <p:spTgt spid="330764"/>
                                        </p:tgtEl>
                                        <p:attrNameLst>
                                          <p:attrName>style.visibility</p:attrName>
                                        </p:attrNameLst>
                                      </p:cBhvr>
                                      <p:to>
                                        <p:strVal val="visible"/>
                                      </p:to>
                                    </p:set>
                                    <p:anim calcmode="lin" valueType="num">
                                      <p:cBhvr>
                                        <p:cTn id="81" dur="500" fill="hold"/>
                                        <p:tgtEl>
                                          <p:spTgt spid="330764"/>
                                        </p:tgtEl>
                                        <p:attrNameLst>
                                          <p:attrName>ppt_w</p:attrName>
                                        </p:attrNameLst>
                                      </p:cBhvr>
                                      <p:tavLst>
                                        <p:tav tm="0">
                                          <p:val>
                                            <p:strVal val="#ppt_w*0.70"/>
                                          </p:val>
                                        </p:tav>
                                        <p:tav tm="100000">
                                          <p:val>
                                            <p:strVal val="#ppt_w"/>
                                          </p:val>
                                        </p:tav>
                                      </p:tavLst>
                                    </p:anim>
                                    <p:anim calcmode="lin" valueType="num">
                                      <p:cBhvr>
                                        <p:cTn id="82" dur="500" fill="hold"/>
                                        <p:tgtEl>
                                          <p:spTgt spid="330764"/>
                                        </p:tgtEl>
                                        <p:attrNameLst>
                                          <p:attrName>ppt_h</p:attrName>
                                        </p:attrNameLst>
                                      </p:cBhvr>
                                      <p:tavLst>
                                        <p:tav tm="0">
                                          <p:val>
                                            <p:strVal val="#ppt_h"/>
                                          </p:val>
                                        </p:tav>
                                        <p:tav tm="100000">
                                          <p:val>
                                            <p:strVal val="#ppt_h"/>
                                          </p:val>
                                        </p:tav>
                                      </p:tavLst>
                                    </p:anim>
                                    <p:animEffect transition="in" filter="fade">
                                      <p:cBhvr>
                                        <p:cTn id="83" dur="500"/>
                                        <p:tgtEl>
                                          <p:spTgt spid="330764"/>
                                        </p:tgtEl>
                                      </p:cBhvr>
                                    </p:animEffect>
                                  </p:childTnLst>
                                </p:cTn>
                              </p:par>
                            </p:childTnLst>
                          </p:cTn>
                        </p:par>
                        <p:par>
                          <p:cTn id="84" fill="hold" nodeType="afterGroup">
                            <p:stCondLst>
                              <p:cond delay="5500"/>
                            </p:stCondLst>
                            <p:childTnLst>
                              <p:par>
                                <p:cTn id="85" presetID="55" presetClass="entr" presetSubtype="0" fill="hold" grpId="0" nodeType="afterEffect">
                                  <p:stCondLst>
                                    <p:cond delay="0"/>
                                  </p:stCondLst>
                                  <p:childTnLst>
                                    <p:set>
                                      <p:cBhvr>
                                        <p:cTn id="86" dur="1" fill="hold">
                                          <p:stCondLst>
                                            <p:cond delay="0"/>
                                          </p:stCondLst>
                                        </p:cTn>
                                        <p:tgtEl>
                                          <p:spTgt spid="330765"/>
                                        </p:tgtEl>
                                        <p:attrNameLst>
                                          <p:attrName>style.visibility</p:attrName>
                                        </p:attrNameLst>
                                      </p:cBhvr>
                                      <p:to>
                                        <p:strVal val="visible"/>
                                      </p:to>
                                    </p:set>
                                    <p:anim calcmode="lin" valueType="num">
                                      <p:cBhvr>
                                        <p:cTn id="87" dur="500" fill="hold"/>
                                        <p:tgtEl>
                                          <p:spTgt spid="330765"/>
                                        </p:tgtEl>
                                        <p:attrNameLst>
                                          <p:attrName>ppt_w</p:attrName>
                                        </p:attrNameLst>
                                      </p:cBhvr>
                                      <p:tavLst>
                                        <p:tav tm="0">
                                          <p:val>
                                            <p:strVal val="#ppt_w*0.70"/>
                                          </p:val>
                                        </p:tav>
                                        <p:tav tm="100000">
                                          <p:val>
                                            <p:strVal val="#ppt_w"/>
                                          </p:val>
                                        </p:tav>
                                      </p:tavLst>
                                    </p:anim>
                                    <p:anim calcmode="lin" valueType="num">
                                      <p:cBhvr>
                                        <p:cTn id="88" dur="500" fill="hold"/>
                                        <p:tgtEl>
                                          <p:spTgt spid="330765"/>
                                        </p:tgtEl>
                                        <p:attrNameLst>
                                          <p:attrName>ppt_h</p:attrName>
                                        </p:attrNameLst>
                                      </p:cBhvr>
                                      <p:tavLst>
                                        <p:tav tm="0">
                                          <p:val>
                                            <p:strVal val="#ppt_h"/>
                                          </p:val>
                                        </p:tav>
                                        <p:tav tm="100000">
                                          <p:val>
                                            <p:strVal val="#ppt_h"/>
                                          </p:val>
                                        </p:tav>
                                      </p:tavLst>
                                    </p:anim>
                                    <p:animEffect transition="in" filter="fade">
                                      <p:cBhvr>
                                        <p:cTn id="89" dur="500"/>
                                        <p:tgtEl>
                                          <p:spTgt spid="330765"/>
                                        </p:tgtEl>
                                      </p:cBhvr>
                                    </p:animEffect>
                                  </p:childTnLst>
                                </p:cTn>
                              </p:par>
                              <p:par>
                                <p:cTn id="90" presetID="55" presetClass="entr" presetSubtype="0" fill="hold" nodeType="withEffect">
                                  <p:stCondLst>
                                    <p:cond delay="0"/>
                                  </p:stCondLst>
                                  <p:childTnLst>
                                    <p:set>
                                      <p:cBhvr>
                                        <p:cTn id="91" dur="1" fill="hold">
                                          <p:stCondLst>
                                            <p:cond delay="0"/>
                                          </p:stCondLst>
                                        </p:cTn>
                                        <p:tgtEl>
                                          <p:spTgt spid="330766"/>
                                        </p:tgtEl>
                                        <p:attrNameLst>
                                          <p:attrName>style.visibility</p:attrName>
                                        </p:attrNameLst>
                                      </p:cBhvr>
                                      <p:to>
                                        <p:strVal val="visible"/>
                                      </p:to>
                                    </p:set>
                                    <p:anim calcmode="lin" valueType="num">
                                      <p:cBhvr>
                                        <p:cTn id="92" dur="2000" fill="hold"/>
                                        <p:tgtEl>
                                          <p:spTgt spid="330766"/>
                                        </p:tgtEl>
                                        <p:attrNameLst>
                                          <p:attrName>ppt_w</p:attrName>
                                        </p:attrNameLst>
                                      </p:cBhvr>
                                      <p:tavLst>
                                        <p:tav tm="0">
                                          <p:val>
                                            <p:strVal val="#ppt_w*0.70"/>
                                          </p:val>
                                        </p:tav>
                                        <p:tav tm="100000">
                                          <p:val>
                                            <p:strVal val="#ppt_w"/>
                                          </p:val>
                                        </p:tav>
                                      </p:tavLst>
                                    </p:anim>
                                    <p:anim calcmode="lin" valueType="num">
                                      <p:cBhvr>
                                        <p:cTn id="93" dur="2000" fill="hold"/>
                                        <p:tgtEl>
                                          <p:spTgt spid="330766"/>
                                        </p:tgtEl>
                                        <p:attrNameLst>
                                          <p:attrName>ppt_h</p:attrName>
                                        </p:attrNameLst>
                                      </p:cBhvr>
                                      <p:tavLst>
                                        <p:tav tm="0">
                                          <p:val>
                                            <p:strVal val="#ppt_h"/>
                                          </p:val>
                                        </p:tav>
                                        <p:tav tm="100000">
                                          <p:val>
                                            <p:strVal val="#ppt_h"/>
                                          </p:val>
                                        </p:tav>
                                      </p:tavLst>
                                    </p:anim>
                                    <p:animEffect transition="in" filter="fade">
                                      <p:cBhvr>
                                        <p:cTn id="94" dur="2000"/>
                                        <p:tgtEl>
                                          <p:spTgt spid="330766"/>
                                        </p:tgtEl>
                                      </p:cBhvr>
                                    </p:animEffect>
                                  </p:childTnLst>
                                </p:cTn>
                              </p:par>
                            </p:childTnLst>
                          </p:cTn>
                        </p:par>
                        <p:par>
                          <p:cTn id="95" fill="hold" nodeType="afterGroup">
                            <p:stCondLst>
                              <p:cond delay="7500"/>
                            </p:stCondLst>
                            <p:childTnLst>
                              <p:par>
                                <p:cTn id="96" presetID="55" presetClass="entr" presetSubtype="0" fill="hold" nodeType="afterEffect">
                                  <p:stCondLst>
                                    <p:cond delay="0"/>
                                  </p:stCondLst>
                                  <p:childTnLst>
                                    <p:set>
                                      <p:cBhvr>
                                        <p:cTn id="97" dur="1" fill="hold">
                                          <p:stCondLst>
                                            <p:cond delay="0"/>
                                          </p:stCondLst>
                                        </p:cTn>
                                        <p:tgtEl>
                                          <p:spTgt spid="330767"/>
                                        </p:tgtEl>
                                        <p:attrNameLst>
                                          <p:attrName>style.visibility</p:attrName>
                                        </p:attrNameLst>
                                      </p:cBhvr>
                                      <p:to>
                                        <p:strVal val="visible"/>
                                      </p:to>
                                    </p:set>
                                    <p:anim calcmode="lin" valueType="num">
                                      <p:cBhvr>
                                        <p:cTn id="98" dur="500" fill="hold"/>
                                        <p:tgtEl>
                                          <p:spTgt spid="330767"/>
                                        </p:tgtEl>
                                        <p:attrNameLst>
                                          <p:attrName>ppt_w</p:attrName>
                                        </p:attrNameLst>
                                      </p:cBhvr>
                                      <p:tavLst>
                                        <p:tav tm="0">
                                          <p:val>
                                            <p:strVal val="#ppt_w*0.70"/>
                                          </p:val>
                                        </p:tav>
                                        <p:tav tm="100000">
                                          <p:val>
                                            <p:strVal val="#ppt_w"/>
                                          </p:val>
                                        </p:tav>
                                      </p:tavLst>
                                    </p:anim>
                                    <p:anim calcmode="lin" valueType="num">
                                      <p:cBhvr>
                                        <p:cTn id="99" dur="500" fill="hold"/>
                                        <p:tgtEl>
                                          <p:spTgt spid="330767"/>
                                        </p:tgtEl>
                                        <p:attrNameLst>
                                          <p:attrName>ppt_h</p:attrName>
                                        </p:attrNameLst>
                                      </p:cBhvr>
                                      <p:tavLst>
                                        <p:tav tm="0">
                                          <p:val>
                                            <p:strVal val="#ppt_h"/>
                                          </p:val>
                                        </p:tav>
                                        <p:tav tm="100000">
                                          <p:val>
                                            <p:strVal val="#ppt_h"/>
                                          </p:val>
                                        </p:tav>
                                      </p:tavLst>
                                    </p:anim>
                                    <p:animEffect transition="in" filter="fade">
                                      <p:cBhvr>
                                        <p:cTn id="100" dur="500"/>
                                        <p:tgtEl>
                                          <p:spTgt spid="330767"/>
                                        </p:tgtEl>
                                      </p:cBhvr>
                                    </p:animEffect>
                                  </p:childTnLst>
                                </p:cTn>
                              </p:par>
                            </p:childTnLst>
                          </p:cTn>
                        </p:par>
                        <p:par>
                          <p:cTn id="101" fill="hold" nodeType="afterGroup">
                            <p:stCondLst>
                              <p:cond delay="8000"/>
                            </p:stCondLst>
                            <p:childTnLst>
                              <p:par>
                                <p:cTn id="102" presetID="55" presetClass="entr" presetSubtype="0" fill="hold" nodeType="afterEffect">
                                  <p:stCondLst>
                                    <p:cond delay="0"/>
                                  </p:stCondLst>
                                  <p:childTnLst>
                                    <p:set>
                                      <p:cBhvr>
                                        <p:cTn id="103" dur="1" fill="hold">
                                          <p:stCondLst>
                                            <p:cond delay="0"/>
                                          </p:stCondLst>
                                        </p:cTn>
                                        <p:tgtEl>
                                          <p:spTgt spid="330768"/>
                                        </p:tgtEl>
                                        <p:attrNameLst>
                                          <p:attrName>style.visibility</p:attrName>
                                        </p:attrNameLst>
                                      </p:cBhvr>
                                      <p:to>
                                        <p:strVal val="visible"/>
                                      </p:to>
                                    </p:set>
                                    <p:anim calcmode="lin" valueType="num">
                                      <p:cBhvr>
                                        <p:cTn id="104" dur="500" fill="hold"/>
                                        <p:tgtEl>
                                          <p:spTgt spid="330768"/>
                                        </p:tgtEl>
                                        <p:attrNameLst>
                                          <p:attrName>ppt_w</p:attrName>
                                        </p:attrNameLst>
                                      </p:cBhvr>
                                      <p:tavLst>
                                        <p:tav tm="0">
                                          <p:val>
                                            <p:strVal val="#ppt_w*0.70"/>
                                          </p:val>
                                        </p:tav>
                                        <p:tav tm="100000">
                                          <p:val>
                                            <p:strVal val="#ppt_w"/>
                                          </p:val>
                                        </p:tav>
                                      </p:tavLst>
                                    </p:anim>
                                    <p:anim calcmode="lin" valueType="num">
                                      <p:cBhvr>
                                        <p:cTn id="105" dur="500" fill="hold"/>
                                        <p:tgtEl>
                                          <p:spTgt spid="330768"/>
                                        </p:tgtEl>
                                        <p:attrNameLst>
                                          <p:attrName>ppt_h</p:attrName>
                                        </p:attrNameLst>
                                      </p:cBhvr>
                                      <p:tavLst>
                                        <p:tav tm="0">
                                          <p:val>
                                            <p:strVal val="#ppt_h"/>
                                          </p:val>
                                        </p:tav>
                                        <p:tav tm="100000">
                                          <p:val>
                                            <p:strVal val="#ppt_h"/>
                                          </p:val>
                                        </p:tav>
                                      </p:tavLst>
                                    </p:anim>
                                    <p:animEffect transition="in" filter="fade">
                                      <p:cBhvr>
                                        <p:cTn id="106" dur="500"/>
                                        <p:tgtEl>
                                          <p:spTgt spid="330768"/>
                                        </p:tgtEl>
                                      </p:cBhvr>
                                    </p:animEffect>
                                  </p:childTnLst>
                                </p:cTn>
                              </p:par>
                            </p:childTnLst>
                          </p:cTn>
                        </p:par>
                        <p:par>
                          <p:cTn id="107" fill="hold" nodeType="afterGroup">
                            <p:stCondLst>
                              <p:cond delay="8500"/>
                            </p:stCondLst>
                            <p:childTnLst>
                              <p:par>
                                <p:cTn id="108" presetID="55" presetClass="entr" presetSubtype="0" fill="hold" grpId="0" nodeType="afterEffect">
                                  <p:stCondLst>
                                    <p:cond delay="0"/>
                                  </p:stCondLst>
                                  <p:childTnLst>
                                    <p:set>
                                      <p:cBhvr>
                                        <p:cTn id="109" dur="1" fill="hold">
                                          <p:stCondLst>
                                            <p:cond delay="0"/>
                                          </p:stCondLst>
                                        </p:cTn>
                                        <p:tgtEl>
                                          <p:spTgt spid="330769"/>
                                        </p:tgtEl>
                                        <p:attrNameLst>
                                          <p:attrName>style.visibility</p:attrName>
                                        </p:attrNameLst>
                                      </p:cBhvr>
                                      <p:to>
                                        <p:strVal val="visible"/>
                                      </p:to>
                                    </p:set>
                                    <p:anim calcmode="lin" valueType="num">
                                      <p:cBhvr>
                                        <p:cTn id="110" dur="500" fill="hold"/>
                                        <p:tgtEl>
                                          <p:spTgt spid="330769"/>
                                        </p:tgtEl>
                                        <p:attrNameLst>
                                          <p:attrName>ppt_w</p:attrName>
                                        </p:attrNameLst>
                                      </p:cBhvr>
                                      <p:tavLst>
                                        <p:tav tm="0">
                                          <p:val>
                                            <p:strVal val="#ppt_w*0.70"/>
                                          </p:val>
                                        </p:tav>
                                        <p:tav tm="100000">
                                          <p:val>
                                            <p:strVal val="#ppt_w"/>
                                          </p:val>
                                        </p:tav>
                                      </p:tavLst>
                                    </p:anim>
                                    <p:anim calcmode="lin" valueType="num">
                                      <p:cBhvr>
                                        <p:cTn id="111" dur="500" fill="hold"/>
                                        <p:tgtEl>
                                          <p:spTgt spid="330769"/>
                                        </p:tgtEl>
                                        <p:attrNameLst>
                                          <p:attrName>ppt_h</p:attrName>
                                        </p:attrNameLst>
                                      </p:cBhvr>
                                      <p:tavLst>
                                        <p:tav tm="0">
                                          <p:val>
                                            <p:strVal val="#ppt_h"/>
                                          </p:val>
                                        </p:tav>
                                        <p:tav tm="100000">
                                          <p:val>
                                            <p:strVal val="#ppt_h"/>
                                          </p:val>
                                        </p:tav>
                                      </p:tavLst>
                                    </p:anim>
                                    <p:animEffect transition="in" filter="fade">
                                      <p:cBhvr>
                                        <p:cTn id="112" dur="500"/>
                                        <p:tgtEl>
                                          <p:spTgt spid="330769"/>
                                        </p:tgtEl>
                                      </p:cBhvr>
                                    </p:animEffect>
                                  </p:childTnLst>
                                </p:cTn>
                              </p:par>
                            </p:childTnLst>
                          </p:cTn>
                        </p:par>
                        <p:par>
                          <p:cTn id="113" fill="hold" nodeType="afterGroup">
                            <p:stCondLst>
                              <p:cond delay="9000"/>
                            </p:stCondLst>
                            <p:childTnLst>
                              <p:par>
                                <p:cTn id="114" presetID="55" presetClass="entr" presetSubtype="0" fill="hold" nodeType="afterEffect">
                                  <p:stCondLst>
                                    <p:cond delay="0"/>
                                  </p:stCondLst>
                                  <p:childTnLst>
                                    <p:set>
                                      <p:cBhvr>
                                        <p:cTn id="115" dur="1" fill="hold">
                                          <p:stCondLst>
                                            <p:cond delay="0"/>
                                          </p:stCondLst>
                                        </p:cTn>
                                        <p:tgtEl>
                                          <p:spTgt spid="330770"/>
                                        </p:tgtEl>
                                        <p:attrNameLst>
                                          <p:attrName>style.visibility</p:attrName>
                                        </p:attrNameLst>
                                      </p:cBhvr>
                                      <p:to>
                                        <p:strVal val="visible"/>
                                      </p:to>
                                    </p:set>
                                    <p:anim calcmode="lin" valueType="num">
                                      <p:cBhvr>
                                        <p:cTn id="116" dur="500" fill="hold"/>
                                        <p:tgtEl>
                                          <p:spTgt spid="330770"/>
                                        </p:tgtEl>
                                        <p:attrNameLst>
                                          <p:attrName>ppt_w</p:attrName>
                                        </p:attrNameLst>
                                      </p:cBhvr>
                                      <p:tavLst>
                                        <p:tav tm="0">
                                          <p:val>
                                            <p:strVal val="#ppt_w*0.70"/>
                                          </p:val>
                                        </p:tav>
                                        <p:tav tm="100000">
                                          <p:val>
                                            <p:strVal val="#ppt_w"/>
                                          </p:val>
                                        </p:tav>
                                      </p:tavLst>
                                    </p:anim>
                                    <p:anim calcmode="lin" valueType="num">
                                      <p:cBhvr>
                                        <p:cTn id="117" dur="500" fill="hold"/>
                                        <p:tgtEl>
                                          <p:spTgt spid="330770"/>
                                        </p:tgtEl>
                                        <p:attrNameLst>
                                          <p:attrName>ppt_h</p:attrName>
                                        </p:attrNameLst>
                                      </p:cBhvr>
                                      <p:tavLst>
                                        <p:tav tm="0">
                                          <p:val>
                                            <p:strVal val="#ppt_h"/>
                                          </p:val>
                                        </p:tav>
                                        <p:tav tm="100000">
                                          <p:val>
                                            <p:strVal val="#ppt_h"/>
                                          </p:val>
                                        </p:tav>
                                      </p:tavLst>
                                    </p:anim>
                                    <p:animEffect transition="in" filter="fade">
                                      <p:cBhvr>
                                        <p:cTn id="118" dur="500"/>
                                        <p:tgtEl>
                                          <p:spTgt spid="33077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8" presetClass="entr" presetSubtype="16" fill="hold" nodeType="clickEffect">
                                  <p:stCondLst>
                                    <p:cond delay="0"/>
                                  </p:stCondLst>
                                  <p:childTnLst>
                                    <p:set>
                                      <p:cBhvr>
                                        <p:cTn id="122" dur="1" fill="hold">
                                          <p:stCondLst>
                                            <p:cond delay="0"/>
                                          </p:stCondLst>
                                        </p:cTn>
                                        <p:tgtEl>
                                          <p:spTgt spid="330774"/>
                                        </p:tgtEl>
                                        <p:attrNameLst>
                                          <p:attrName>style.visibility</p:attrName>
                                        </p:attrNameLst>
                                      </p:cBhvr>
                                      <p:to>
                                        <p:strVal val="visible"/>
                                      </p:to>
                                    </p:set>
                                    <p:animEffect transition="in" filter="diamond(in)">
                                      <p:cBhvr>
                                        <p:cTn id="123" dur="2000"/>
                                        <p:tgtEl>
                                          <p:spTgt spid="330774"/>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 presetClass="entr" presetSubtype="4" fill="hold" grpId="0" nodeType="clickEffect">
                                  <p:stCondLst>
                                    <p:cond delay="0"/>
                                  </p:stCondLst>
                                  <p:childTnLst>
                                    <p:set>
                                      <p:cBhvr>
                                        <p:cTn id="127" dur="1" fill="hold">
                                          <p:stCondLst>
                                            <p:cond delay="0"/>
                                          </p:stCondLst>
                                        </p:cTn>
                                        <p:tgtEl>
                                          <p:spTgt spid="330784"/>
                                        </p:tgtEl>
                                        <p:attrNameLst>
                                          <p:attrName>style.visibility</p:attrName>
                                        </p:attrNameLst>
                                      </p:cBhvr>
                                      <p:to>
                                        <p:strVal val="visible"/>
                                      </p:to>
                                    </p:set>
                                    <p:anim calcmode="lin" valueType="num">
                                      <p:cBhvr additive="base">
                                        <p:cTn id="128" dur="500" fill="hold"/>
                                        <p:tgtEl>
                                          <p:spTgt spid="330784"/>
                                        </p:tgtEl>
                                        <p:attrNameLst>
                                          <p:attrName>ppt_x</p:attrName>
                                        </p:attrNameLst>
                                      </p:cBhvr>
                                      <p:tavLst>
                                        <p:tav tm="0">
                                          <p:val>
                                            <p:strVal val="#ppt_x"/>
                                          </p:val>
                                        </p:tav>
                                        <p:tav tm="100000">
                                          <p:val>
                                            <p:strVal val="#ppt_x"/>
                                          </p:val>
                                        </p:tav>
                                      </p:tavLst>
                                    </p:anim>
                                    <p:anim calcmode="lin" valueType="num">
                                      <p:cBhvr additive="base">
                                        <p:cTn id="129" dur="500" fill="hold"/>
                                        <p:tgtEl>
                                          <p:spTgt spid="330784"/>
                                        </p:tgtEl>
                                        <p:attrNameLst>
                                          <p:attrName>ppt_y</p:attrName>
                                        </p:attrNameLst>
                                      </p:cBhvr>
                                      <p:tavLst>
                                        <p:tav tm="0">
                                          <p:val>
                                            <p:strVal val="1+#ppt_h/2"/>
                                          </p:val>
                                        </p:tav>
                                        <p:tav tm="100000">
                                          <p:val>
                                            <p:strVal val="#ppt_y"/>
                                          </p:val>
                                        </p:tav>
                                      </p:tavLst>
                                    </p:anim>
                                  </p:childTnLst>
                                </p:cTn>
                              </p:par>
                            </p:childTnLst>
                          </p:cTn>
                        </p:par>
                      </p:childTnLst>
                    </p:cTn>
                  </p:par>
                  <p:par>
                    <p:cTn id="130" fill="hold" nodeType="clickPar">
                      <p:stCondLst>
                        <p:cond delay="indefinite"/>
                      </p:stCondLst>
                      <p:childTnLst>
                        <p:par>
                          <p:cTn id="131" fill="hold" nodeType="withGroup">
                            <p:stCondLst>
                              <p:cond delay="0"/>
                            </p:stCondLst>
                            <p:childTnLst>
                              <p:par>
                                <p:cTn id="132" presetID="8" presetClass="exit" presetSubtype="16" fill="hold" grpId="1" nodeType="clickEffect">
                                  <p:stCondLst>
                                    <p:cond delay="0"/>
                                  </p:stCondLst>
                                  <p:childTnLst>
                                    <p:animEffect transition="out" filter="diamond(in)">
                                      <p:cBhvr>
                                        <p:cTn id="133" dur="2000"/>
                                        <p:tgtEl>
                                          <p:spTgt spid="330784"/>
                                        </p:tgtEl>
                                      </p:cBhvr>
                                    </p:animEffect>
                                    <p:set>
                                      <p:cBhvr>
                                        <p:cTn id="134" dur="1" fill="hold">
                                          <p:stCondLst>
                                            <p:cond delay="1999"/>
                                          </p:stCondLst>
                                        </p:cTn>
                                        <p:tgtEl>
                                          <p:spTgt spid="330784"/>
                                        </p:tgtEl>
                                        <p:attrNameLst>
                                          <p:attrName>style.visibility</p:attrName>
                                        </p:attrNameLst>
                                      </p:cBhvr>
                                      <p:to>
                                        <p:strVal val="hidden"/>
                                      </p:to>
                                    </p:se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330775"/>
                                        </p:tgtEl>
                                        <p:attrNameLst>
                                          <p:attrName>style.visibility</p:attrName>
                                        </p:attrNameLst>
                                      </p:cBhvr>
                                      <p:to>
                                        <p:strVal val="visible"/>
                                      </p:to>
                                    </p:set>
                                    <p:anim calcmode="lin" valueType="num">
                                      <p:cBhvr additive="base">
                                        <p:cTn id="139" dur="500" fill="hold"/>
                                        <p:tgtEl>
                                          <p:spTgt spid="330775"/>
                                        </p:tgtEl>
                                        <p:attrNameLst>
                                          <p:attrName>ppt_x</p:attrName>
                                        </p:attrNameLst>
                                      </p:cBhvr>
                                      <p:tavLst>
                                        <p:tav tm="0">
                                          <p:val>
                                            <p:strVal val="#ppt_x"/>
                                          </p:val>
                                        </p:tav>
                                        <p:tav tm="100000">
                                          <p:val>
                                            <p:strVal val="#ppt_x"/>
                                          </p:val>
                                        </p:tav>
                                      </p:tavLst>
                                    </p:anim>
                                    <p:anim calcmode="lin" valueType="num">
                                      <p:cBhvr additive="base">
                                        <p:cTn id="140" dur="500" fill="hold"/>
                                        <p:tgtEl>
                                          <p:spTgt spid="330775"/>
                                        </p:tgtEl>
                                        <p:attrNameLst>
                                          <p:attrName>ppt_y</p:attrName>
                                        </p:attrNameLst>
                                      </p:cBhvr>
                                      <p:tavLst>
                                        <p:tav tm="0">
                                          <p:val>
                                            <p:strVal val="1+#ppt_h/2"/>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 presetClass="entr" presetSubtype="4" fill="hold" nodeType="clickEffect">
                                  <p:stCondLst>
                                    <p:cond delay="0"/>
                                  </p:stCondLst>
                                  <p:childTnLst>
                                    <p:set>
                                      <p:cBhvr>
                                        <p:cTn id="144" dur="1" fill="hold">
                                          <p:stCondLst>
                                            <p:cond delay="0"/>
                                          </p:stCondLst>
                                        </p:cTn>
                                        <p:tgtEl>
                                          <p:spTgt spid="330777"/>
                                        </p:tgtEl>
                                        <p:attrNameLst>
                                          <p:attrName>style.visibility</p:attrName>
                                        </p:attrNameLst>
                                      </p:cBhvr>
                                      <p:to>
                                        <p:strVal val="visible"/>
                                      </p:to>
                                    </p:set>
                                    <p:anim calcmode="lin" valueType="num">
                                      <p:cBhvr additive="base">
                                        <p:cTn id="145" dur="500" fill="hold"/>
                                        <p:tgtEl>
                                          <p:spTgt spid="330777"/>
                                        </p:tgtEl>
                                        <p:attrNameLst>
                                          <p:attrName>ppt_x</p:attrName>
                                        </p:attrNameLst>
                                      </p:cBhvr>
                                      <p:tavLst>
                                        <p:tav tm="0">
                                          <p:val>
                                            <p:strVal val="#ppt_x"/>
                                          </p:val>
                                        </p:tav>
                                        <p:tav tm="100000">
                                          <p:val>
                                            <p:strVal val="#ppt_x"/>
                                          </p:val>
                                        </p:tav>
                                      </p:tavLst>
                                    </p:anim>
                                    <p:anim calcmode="lin" valueType="num">
                                      <p:cBhvr additive="base">
                                        <p:cTn id="146" dur="500" fill="hold"/>
                                        <p:tgtEl>
                                          <p:spTgt spid="3307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6" grpId="0" animBg="1"/>
      <p:bldP spid="330757" grpId="0" animBg="1"/>
      <p:bldP spid="330758" grpId="0" animBg="1"/>
      <p:bldP spid="330759" grpId="0" animBg="1"/>
      <p:bldP spid="330760" grpId="0" animBg="1"/>
      <p:bldP spid="330761" grpId="0" animBg="1"/>
      <p:bldP spid="330762" grpId="0" animBg="1"/>
      <p:bldP spid="330763" grpId="0" animBg="1"/>
      <p:bldP spid="330764" grpId="0" animBg="1"/>
      <p:bldP spid="330765" grpId="0" animBg="1"/>
      <p:bldP spid="330769" grpId="0" animBg="1"/>
      <p:bldP spid="330775" grpId="0"/>
      <p:bldP spid="330781" grpId="0"/>
      <p:bldP spid="330784" grpId="0"/>
      <p:bldP spid="33078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Text Box 2"/>
          <p:cNvSpPr txBox="1">
            <a:spLocks noChangeArrowheads="1"/>
          </p:cNvSpPr>
          <p:nvPr/>
        </p:nvSpPr>
        <p:spPr bwMode="auto">
          <a:xfrm>
            <a:off x="228600" y="639763"/>
            <a:ext cx="8915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3200">
                <a:latin typeface="Arial" pitchFamily="34" charset="0"/>
              </a:rPr>
              <a:t>II. </a:t>
            </a:r>
            <a:r>
              <a:rPr lang="en-US" altLang="en-US" sz="2800" b="1">
                <a:latin typeface="Arial" pitchFamily="34" charset="0"/>
              </a:rPr>
              <a:t>NGUYÊN TẮC TẠO RA DÒNG ĐIỆN XOAY CHIỀU</a:t>
            </a:r>
          </a:p>
        </p:txBody>
      </p:sp>
      <p:graphicFrame>
        <p:nvGraphicFramePr>
          <p:cNvPr id="331780" name="Object 4"/>
          <p:cNvGraphicFramePr>
            <a:graphicFrameLocks noGrp="1" noChangeAspect="1"/>
          </p:cNvGraphicFramePr>
          <p:nvPr>
            <p:ph sz="half" idx="1"/>
            <p:extLst>
              <p:ext uri="{D42A27DB-BD31-4B8C-83A1-F6EECF244321}">
                <p14:modId xmlns:p14="http://schemas.microsoft.com/office/powerpoint/2010/main" val="655410332"/>
              </p:ext>
            </p:extLst>
          </p:nvPr>
        </p:nvGraphicFramePr>
        <p:xfrm>
          <a:off x="2032000" y="2895600"/>
          <a:ext cx="2716213" cy="990600"/>
        </p:xfrm>
        <a:graphic>
          <a:graphicData uri="http://schemas.openxmlformats.org/presentationml/2006/ole">
            <mc:AlternateContent xmlns:mc="http://schemas.openxmlformats.org/markup-compatibility/2006">
              <mc:Choice xmlns:v="urn:schemas-microsoft-com:vml" Requires="v">
                <p:oleObj spid="_x0000_s11268" name="Equation" r:id="rId3" imgW="1079280" imgH="393480" progId="Equation.DSMT4">
                  <p:embed/>
                </p:oleObj>
              </mc:Choice>
              <mc:Fallback>
                <p:oleObj name="Equation" r:id="rId3" imgW="1079280" imgH="393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2000" y="2895600"/>
                        <a:ext cx="2716213" cy="990600"/>
                      </a:xfrm>
                      <a:prstGeom prst="rect">
                        <a:avLst/>
                      </a:prstGeom>
                      <a:solidFill>
                        <a:srgbClr val="FFFF00"/>
                      </a:solidFill>
                      <a:ln>
                        <a:solidFill>
                          <a:srgbClr val="002060"/>
                        </a:solidFill>
                      </a:ln>
                      <a:effectLst/>
                    </p:spPr>
                  </p:pic>
                </p:oleObj>
              </mc:Fallback>
            </mc:AlternateContent>
          </a:graphicData>
        </a:graphic>
      </p:graphicFrame>
      <p:sp>
        <p:nvSpPr>
          <p:cNvPr id="331781" name="AutoShape 5"/>
          <p:cNvSpPr>
            <a:spLocks noChangeArrowheads="1"/>
          </p:cNvSpPr>
          <p:nvPr/>
        </p:nvSpPr>
        <p:spPr bwMode="auto">
          <a:xfrm>
            <a:off x="3048000" y="1828800"/>
            <a:ext cx="4724400" cy="2895600"/>
          </a:xfrm>
          <a:prstGeom prst="cloudCallout">
            <a:avLst>
              <a:gd name="adj1" fmla="val -49329"/>
              <a:gd name="adj2" fmla="val 7401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sz="2400" b="1">
                <a:latin typeface="Arial" pitchFamily="34" charset="0"/>
              </a:rPr>
              <a:t>Nếu cuộn dây khép kín có điện trở </a:t>
            </a:r>
            <a:r>
              <a:rPr lang="en-US" altLang="en-US" sz="2400" b="1">
                <a:solidFill>
                  <a:schemeClr val="hlink"/>
                </a:solidFill>
                <a:latin typeface="Arial" pitchFamily="34" charset="0"/>
              </a:rPr>
              <a:t>R</a:t>
            </a:r>
            <a:r>
              <a:rPr lang="en-US" altLang="en-US" sz="2400" b="1">
                <a:latin typeface="Arial" pitchFamily="34" charset="0"/>
              </a:rPr>
              <a:t> thì cường độ dòng điện cảm ứng tại thời điểm </a:t>
            </a:r>
            <a:r>
              <a:rPr lang="en-US" altLang="en-US" sz="2400" b="1">
                <a:solidFill>
                  <a:schemeClr val="hlink"/>
                </a:solidFill>
                <a:latin typeface="Arial" pitchFamily="34" charset="0"/>
              </a:rPr>
              <a:t>t</a:t>
            </a:r>
            <a:r>
              <a:rPr lang="en-US" altLang="en-US" sz="2400" b="1">
                <a:latin typeface="Arial" pitchFamily="34" charset="0"/>
              </a:rPr>
              <a:t> tính như thế nào</a:t>
            </a:r>
          </a:p>
        </p:txBody>
      </p:sp>
      <p:sp>
        <p:nvSpPr>
          <p:cNvPr id="331783" name="Text Box 7"/>
          <p:cNvSpPr txBox="1">
            <a:spLocks noChangeArrowheads="1"/>
          </p:cNvSpPr>
          <p:nvPr/>
        </p:nvSpPr>
        <p:spPr bwMode="auto">
          <a:xfrm>
            <a:off x="228600" y="5332413"/>
            <a:ext cx="87630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a:solidFill>
                  <a:srgbClr val="FF0066"/>
                </a:solidFill>
                <a:latin typeface="Arial" pitchFamily="34" charset="0"/>
              </a:rPr>
              <a:t>Vậy nguyên tắc tạo ra dòng điện xoay chiều dựa trên hiện tượng cảm ứng điện từ: khi từ thông qua một vòng dây kín biến thiên điều hoà. </a:t>
            </a:r>
          </a:p>
        </p:txBody>
      </p:sp>
      <p:sp>
        <p:nvSpPr>
          <p:cNvPr id="331785" name="Text Box 9"/>
          <p:cNvSpPr txBox="1">
            <a:spLocks noChangeArrowheads="1"/>
          </p:cNvSpPr>
          <p:nvPr/>
        </p:nvSpPr>
        <p:spPr bwMode="auto">
          <a:xfrm>
            <a:off x="1204912" y="90488"/>
            <a:ext cx="77866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dirty="0">
                <a:solidFill>
                  <a:srgbClr val="66FF33"/>
                </a:solidFill>
              </a:rPr>
              <a:t>ĐẠI CƯƠNG VỀ DÒNG ĐIỆN XOAY CHIỀU</a:t>
            </a:r>
          </a:p>
        </p:txBody>
      </p:sp>
      <p:sp>
        <p:nvSpPr>
          <p:cNvPr id="331786" name="Rectangle 10"/>
          <p:cNvSpPr>
            <a:spLocks noChangeArrowheads="1"/>
          </p:cNvSpPr>
          <p:nvPr/>
        </p:nvSpPr>
        <p:spPr bwMode="auto">
          <a:xfrm>
            <a:off x="595313" y="0"/>
            <a:ext cx="609600" cy="533400"/>
          </a:xfrm>
          <a:prstGeom prst="rect">
            <a:avLst/>
          </a:prstGeom>
          <a:solidFill>
            <a:schemeClr val="accent1"/>
          </a:solidFill>
          <a:ln>
            <a:noFill/>
          </a:ln>
          <a:effectLst/>
          <a:extLs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200" b="1">
                <a:latin typeface="Arial Black" pitchFamily="34" charset="0"/>
              </a:rPr>
              <a:t>12</a:t>
            </a:r>
          </a:p>
        </p:txBody>
      </p:sp>
      <p:sp>
        <p:nvSpPr>
          <p:cNvPr id="331787" name="Line 11"/>
          <p:cNvSpPr>
            <a:spLocks noChangeShapeType="1"/>
          </p:cNvSpPr>
          <p:nvPr/>
        </p:nvSpPr>
        <p:spPr bwMode="auto">
          <a:xfrm>
            <a:off x="519113" y="609600"/>
            <a:ext cx="8077200" cy="0"/>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1806" name="Rectangle 30"/>
          <p:cNvSpPr>
            <a:spLocks noChangeArrowheads="1"/>
          </p:cNvSpPr>
          <p:nvPr/>
        </p:nvSpPr>
        <p:spPr bwMode="auto">
          <a:xfrm>
            <a:off x="152400" y="1600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a:solidFill>
                  <a:srgbClr val="FF0066"/>
                </a:solidFill>
              </a:rPr>
              <a:t>Nếu cuộn dây khép kín có điện trở R thì cường độ dòng điện cảm ứng cho bởi</a:t>
            </a:r>
          </a:p>
        </p:txBody>
      </p:sp>
      <p:grpSp>
        <p:nvGrpSpPr>
          <p:cNvPr id="331812" name="Group 36"/>
          <p:cNvGrpSpPr>
            <a:grpSpLocks/>
          </p:cNvGrpSpPr>
          <p:nvPr/>
        </p:nvGrpSpPr>
        <p:grpSpPr bwMode="auto">
          <a:xfrm>
            <a:off x="304800" y="4022725"/>
            <a:ext cx="7410450" cy="1539875"/>
            <a:chOff x="276" y="1881"/>
            <a:chExt cx="4668" cy="970"/>
          </a:xfrm>
        </p:grpSpPr>
        <p:sp>
          <p:nvSpPr>
            <p:cNvPr id="331792" name="Rectangle 16"/>
            <p:cNvSpPr>
              <a:spLocks noChangeArrowheads="1"/>
            </p:cNvSpPr>
            <p:nvPr/>
          </p:nvSpPr>
          <p:spPr bwMode="auto">
            <a:xfrm>
              <a:off x="276" y="1881"/>
              <a:ext cx="4220"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3200" dirty="0" err="1">
                  <a:solidFill>
                    <a:schemeClr val="tx1">
                      <a:lumMod val="10000"/>
                    </a:schemeClr>
                  </a:solidFill>
                  <a:latin typeface=".VnTime" pitchFamily="34" charset="0"/>
                </a:rPr>
                <a:t>i</a:t>
              </a:r>
              <a:r>
                <a:rPr lang="en-US" altLang="en-US" sz="3200" dirty="0">
                  <a:solidFill>
                    <a:schemeClr val="tx1">
                      <a:lumMod val="10000"/>
                    </a:schemeClr>
                  </a:solidFill>
                  <a:latin typeface=".VnTime" pitchFamily="34" charset="0"/>
                </a:rPr>
                <a:t> lµ </a:t>
              </a:r>
              <a:r>
                <a:rPr lang="en-US" altLang="en-US" sz="3200" dirty="0" err="1">
                  <a:solidFill>
                    <a:schemeClr val="tx1">
                      <a:lumMod val="10000"/>
                    </a:schemeClr>
                  </a:solidFill>
                  <a:latin typeface=".VnTime" pitchFamily="34" charset="0"/>
                </a:rPr>
                <a:t>dßng</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iÖn</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xoay</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chiÒu</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trong</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cuén</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d©y</a:t>
              </a:r>
              <a:endParaRPr lang="en-US" altLang="en-US" sz="3200" dirty="0">
                <a:solidFill>
                  <a:schemeClr val="tx1">
                    <a:lumMod val="10000"/>
                  </a:schemeClr>
                </a:solidFill>
              </a:endParaRPr>
            </a:p>
          </p:txBody>
        </p:sp>
        <p:sp>
          <p:nvSpPr>
            <p:cNvPr id="331793" name="Rectangle 17"/>
            <p:cNvSpPr>
              <a:spLocks noChangeArrowheads="1"/>
            </p:cNvSpPr>
            <p:nvPr/>
          </p:nvSpPr>
          <p:spPr bwMode="auto">
            <a:xfrm>
              <a:off x="276" y="2333"/>
              <a:ext cx="3677"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3200" dirty="0" err="1">
                  <a:solidFill>
                    <a:schemeClr val="tx1">
                      <a:lumMod val="10000"/>
                    </a:schemeClr>
                  </a:solidFill>
                  <a:latin typeface=".VnTime" pitchFamily="34" charset="0"/>
                </a:rPr>
                <a:t>cã</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tÇn</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sè</a:t>
              </a:r>
              <a:r>
                <a:rPr lang="en-US" altLang="en-US" sz="3200" dirty="0">
                  <a:solidFill>
                    <a:schemeClr val="tx1">
                      <a:lumMod val="10000"/>
                    </a:schemeClr>
                  </a:solidFill>
                  <a:latin typeface=".VnTime" pitchFamily="34" charset="0"/>
                </a:rPr>
                <a:t> </a:t>
              </a:r>
              <a:r>
                <a:rPr lang="en-US" altLang="en-US" sz="3200" dirty="0" err="1">
                  <a:solidFill>
                    <a:schemeClr val="tx1">
                      <a:lumMod val="10000"/>
                    </a:schemeClr>
                  </a:solidFill>
                  <a:latin typeface=".VnTime" pitchFamily="34" charset="0"/>
                </a:rPr>
                <a:t>gãc</a:t>
              </a:r>
              <a:r>
                <a:rPr lang="en-US" altLang="en-US" sz="3200" dirty="0">
                  <a:solidFill>
                    <a:schemeClr val="tx1">
                      <a:lumMod val="10000"/>
                    </a:schemeClr>
                  </a:solidFill>
                  <a:latin typeface=".VnTime" pitchFamily="34" charset="0"/>
                </a:rPr>
                <a:t>     vµ </a:t>
              </a:r>
              <a:r>
                <a:rPr lang="en-US" altLang="en-US" sz="3200" dirty="0" err="1">
                  <a:solidFill>
                    <a:schemeClr val="tx1">
                      <a:lumMod val="10000"/>
                    </a:schemeClr>
                  </a:solidFill>
                  <a:latin typeface=".VnTime" pitchFamily="34" charset="0"/>
                </a:rPr>
                <a:t>c­êng</a:t>
              </a:r>
              <a:r>
                <a:rPr lang="en-US" altLang="en-US" sz="3200" dirty="0">
                  <a:solidFill>
                    <a:schemeClr val="tx1">
                      <a:lumMod val="10000"/>
                    </a:schemeClr>
                  </a:solidFill>
                  <a:latin typeface=".VnTime" pitchFamily="34" charset="0"/>
                </a:rPr>
                <a:t> ®é </a:t>
              </a:r>
              <a:r>
                <a:rPr lang="en-US" altLang="en-US" sz="3200" dirty="0" err="1">
                  <a:solidFill>
                    <a:schemeClr val="tx1">
                      <a:lumMod val="10000"/>
                    </a:schemeClr>
                  </a:solidFill>
                  <a:latin typeface=".VnTime" pitchFamily="34" charset="0"/>
                </a:rPr>
                <a:t>cùc</a:t>
              </a:r>
              <a:r>
                <a:rPr lang="en-US" altLang="en-US" sz="3200" dirty="0">
                  <a:solidFill>
                    <a:schemeClr val="tx1">
                      <a:lumMod val="10000"/>
                    </a:schemeClr>
                  </a:solidFill>
                  <a:latin typeface=".VnTime" pitchFamily="34" charset="0"/>
                </a:rPr>
                <a:t> ®¹i </a:t>
              </a:r>
              <a:endParaRPr lang="en-US" altLang="en-US" sz="3200" dirty="0">
                <a:solidFill>
                  <a:schemeClr val="tx1">
                    <a:lumMod val="10000"/>
                  </a:schemeClr>
                </a:solidFill>
              </a:endParaRPr>
            </a:p>
          </p:txBody>
        </p:sp>
        <p:sp>
          <p:nvSpPr>
            <p:cNvPr id="331802" name="Rectangle 26"/>
            <p:cNvSpPr>
              <a:spLocks noChangeArrowheads="1"/>
            </p:cNvSpPr>
            <p:nvPr/>
          </p:nvSpPr>
          <p:spPr bwMode="auto">
            <a:xfrm>
              <a:off x="1727" y="2370"/>
              <a:ext cx="229"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en-US" sz="2700" i="1">
                  <a:solidFill>
                    <a:srgbClr val="FF00FF"/>
                  </a:solidFill>
                  <a:latin typeface="Symbol" pitchFamily="18" charset="2"/>
                </a:rPr>
                <a:t>w</a:t>
              </a:r>
              <a:endParaRPr lang="en-US" altLang="en-US"/>
            </a:p>
          </p:txBody>
        </p:sp>
        <p:grpSp>
          <p:nvGrpSpPr>
            <p:cNvPr id="331811" name="Group 35"/>
            <p:cNvGrpSpPr>
              <a:grpSpLocks/>
            </p:cNvGrpSpPr>
            <p:nvPr/>
          </p:nvGrpSpPr>
          <p:grpSpPr bwMode="auto">
            <a:xfrm>
              <a:off x="2784" y="2208"/>
              <a:ext cx="2160" cy="643"/>
              <a:chOff x="2064" y="2292"/>
              <a:chExt cx="2160" cy="643"/>
            </a:xfrm>
          </p:grpSpPr>
          <p:sp>
            <p:nvSpPr>
              <p:cNvPr id="331794" name="Rectangle 18"/>
              <p:cNvSpPr>
                <a:spLocks noChangeArrowheads="1"/>
              </p:cNvSpPr>
              <p:nvPr/>
            </p:nvSpPr>
            <p:spPr bwMode="auto">
              <a:xfrm>
                <a:off x="2064" y="2448"/>
                <a:ext cx="1314"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700" dirty="0">
                    <a:solidFill>
                      <a:srgbClr val="FF00FF"/>
                    </a:solidFill>
                    <a:latin typeface=".VnTime" pitchFamily="34" charset="0"/>
                  </a:rPr>
                  <a:t>                       I</a:t>
                </a:r>
                <a:endParaRPr lang="en-US" altLang="en-US" dirty="0"/>
              </a:p>
            </p:txBody>
          </p:sp>
          <p:sp>
            <p:nvSpPr>
              <p:cNvPr id="331790" name="Line 14"/>
              <p:cNvSpPr>
                <a:spLocks noChangeShapeType="1"/>
              </p:cNvSpPr>
              <p:nvPr/>
            </p:nvSpPr>
            <p:spPr bwMode="auto">
              <a:xfrm>
                <a:off x="3665" y="2622"/>
                <a:ext cx="559" cy="1"/>
              </a:xfrm>
              <a:prstGeom prst="line">
                <a:avLst/>
              </a:prstGeom>
              <a:noFill/>
              <a:ln w="17463">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1795" name="Rectangle 19"/>
              <p:cNvSpPr>
                <a:spLocks noChangeArrowheads="1"/>
              </p:cNvSpPr>
              <p:nvPr/>
            </p:nvSpPr>
            <p:spPr bwMode="auto">
              <a:xfrm>
                <a:off x="3638" y="2292"/>
                <a:ext cx="386"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700" i="1" dirty="0">
                    <a:solidFill>
                      <a:srgbClr val="FF00FF"/>
                    </a:solidFill>
                    <a:latin typeface=".VnTime" pitchFamily="34" charset="0"/>
                  </a:rPr>
                  <a:t>NBS</a:t>
                </a:r>
                <a:endParaRPr lang="en-US" altLang="en-US" dirty="0"/>
              </a:p>
            </p:txBody>
          </p:sp>
          <p:sp>
            <p:nvSpPr>
              <p:cNvPr id="331796" name="Rectangle 20"/>
              <p:cNvSpPr>
                <a:spLocks noChangeArrowheads="1"/>
              </p:cNvSpPr>
              <p:nvPr/>
            </p:nvSpPr>
            <p:spPr bwMode="auto">
              <a:xfrm>
                <a:off x="3845" y="2676"/>
                <a:ext cx="121"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en-US" sz="2700" i="1">
                    <a:solidFill>
                      <a:srgbClr val="FF00FF"/>
                    </a:solidFill>
                    <a:latin typeface=".VnTime" pitchFamily="34" charset="0"/>
                  </a:rPr>
                  <a:t>R</a:t>
                </a:r>
                <a:endParaRPr lang="en-US" altLang="en-US"/>
              </a:p>
            </p:txBody>
          </p:sp>
          <p:sp>
            <p:nvSpPr>
              <p:cNvPr id="331798" name="Rectangle 22"/>
              <p:cNvSpPr>
                <a:spLocks noChangeArrowheads="1"/>
              </p:cNvSpPr>
              <p:nvPr/>
            </p:nvSpPr>
            <p:spPr bwMode="auto">
              <a:xfrm>
                <a:off x="4031" y="2292"/>
                <a:ext cx="148"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700" i="1">
                    <a:solidFill>
                      <a:srgbClr val="FF00FF"/>
                    </a:solidFill>
                    <a:latin typeface="Symbol" pitchFamily="18" charset="2"/>
                  </a:rPr>
                  <a:t>w</a:t>
                </a:r>
                <a:endParaRPr lang="en-US" altLang="en-US"/>
              </a:p>
            </p:txBody>
          </p:sp>
          <p:sp>
            <p:nvSpPr>
              <p:cNvPr id="331809" name="Rectangle 33"/>
              <p:cNvSpPr>
                <a:spLocks noChangeArrowheads="1"/>
              </p:cNvSpPr>
              <p:nvPr/>
            </p:nvSpPr>
            <p:spPr bwMode="auto">
              <a:xfrm>
                <a:off x="3504" y="2496"/>
                <a:ext cx="119"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700">
                    <a:solidFill>
                      <a:srgbClr val="FF00FF"/>
                    </a:solidFill>
                    <a:latin typeface="Symbol" pitchFamily="18" charset="2"/>
                  </a:rPr>
                  <a:t>=</a:t>
                </a:r>
                <a:endParaRPr lang="en-US" altLang="en-US"/>
              </a:p>
            </p:txBody>
          </p:sp>
          <p:sp>
            <p:nvSpPr>
              <p:cNvPr id="331810" name="Rectangle 34"/>
              <p:cNvSpPr>
                <a:spLocks noChangeArrowheads="1"/>
              </p:cNvSpPr>
              <p:nvPr/>
            </p:nvSpPr>
            <p:spPr bwMode="auto">
              <a:xfrm>
                <a:off x="3429" y="2600"/>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solidFill>
                      <a:srgbClr val="FF00FF"/>
                    </a:solidFill>
                    <a:latin typeface=".VnTime" pitchFamily="34" charset="0"/>
                  </a:rPr>
                  <a:t>0</a:t>
                </a:r>
                <a:endParaRPr lang="en-US" altLang="en-US"/>
              </a:p>
            </p:txBody>
          </p:sp>
        </p:grpSp>
      </p:grpSp>
    </p:spTree>
    <p:extLst>
      <p:ext uri="{BB962C8B-B14F-4D97-AF65-F5344CB8AC3E}">
        <p14:creationId xmlns:p14="http://schemas.microsoft.com/office/powerpoint/2010/main" val="4175624787"/>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1781"/>
                                        </p:tgtEl>
                                        <p:attrNameLst>
                                          <p:attrName>style.visibility</p:attrName>
                                        </p:attrNameLst>
                                      </p:cBhvr>
                                      <p:to>
                                        <p:strVal val="visible"/>
                                      </p:to>
                                    </p:set>
                                    <p:animEffect transition="in" filter="box(in)">
                                      <p:cBhvr>
                                        <p:cTn id="7" dur="500"/>
                                        <p:tgtEl>
                                          <p:spTgt spid="3317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1" nodeType="clickEffect">
                                  <p:stCondLst>
                                    <p:cond delay="0"/>
                                  </p:stCondLst>
                                  <p:childTnLst>
                                    <p:animEffect transition="out" filter="blinds(horizontal)">
                                      <p:cBhvr>
                                        <p:cTn id="11" dur="500"/>
                                        <p:tgtEl>
                                          <p:spTgt spid="331781"/>
                                        </p:tgtEl>
                                      </p:cBhvr>
                                    </p:animEffect>
                                    <p:set>
                                      <p:cBhvr>
                                        <p:cTn id="12" dur="1" fill="hold">
                                          <p:stCondLst>
                                            <p:cond delay="499"/>
                                          </p:stCondLst>
                                        </p:cTn>
                                        <p:tgtEl>
                                          <p:spTgt spid="331781"/>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31806"/>
                                        </p:tgtEl>
                                        <p:attrNameLst>
                                          <p:attrName>style.visibility</p:attrName>
                                        </p:attrNameLst>
                                      </p:cBhvr>
                                      <p:to>
                                        <p:strVal val="visible"/>
                                      </p:to>
                                    </p:set>
                                    <p:animEffect transition="in" filter="box(in)">
                                      <p:cBhvr>
                                        <p:cTn id="17" dur="500"/>
                                        <p:tgtEl>
                                          <p:spTgt spid="331806"/>
                                        </p:tgtEl>
                                      </p:cBhvr>
                                    </p:animEffect>
                                  </p:childTnLst>
                                </p:cTn>
                              </p:par>
                            </p:childTnLst>
                          </p:cTn>
                        </p:par>
                        <p:par>
                          <p:cTn id="18" fill="hold" nodeType="afterGroup">
                            <p:stCondLst>
                              <p:cond delay="500"/>
                            </p:stCondLst>
                            <p:childTnLst>
                              <p:par>
                                <p:cTn id="19" presetID="5" presetClass="entr" presetSubtype="10" fill="hold" nodeType="afterEffect">
                                  <p:stCondLst>
                                    <p:cond delay="0"/>
                                  </p:stCondLst>
                                  <p:childTnLst>
                                    <p:set>
                                      <p:cBhvr>
                                        <p:cTn id="20" dur="1" fill="hold">
                                          <p:stCondLst>
                                            <p:cond delay="0"/>
                                          </p:stCondLst>
                                        </p:cTn>
                                        <p:tgtEl>
                                          <p:spTgt spid="331780"/>
                                        </p:tgtEl>
                                        <p:attrNameLst>
                                          <p:attrName>style.visibility</p:attrName>
                                        </p:attrNameLst>
                                      </p:cBhvr>
                                      <p:to>
                                        <p:strVal val="visible"/>
                                      </p:to>
                                    </p:set>
                                    <p:animEffect transition="in" filter="checkerboard(across)">
                                      <p:cBhvr>
                                        <p:cTn id="21" dur="500"/>
                                        <p:tgtEl>
                                          <p:spTgt spid="33178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nodeType="clickEffect">
                                  <p:stCondLst>
                                    <p:cond delay="0"/>
                                  </p:stCondLst>
                                  <p:childTnLst>
                                    <p:set>
                                      <p:cBhvr>
                                        <p:cTn id="25" dur="1" fill="hold">
                                          <p:stCondLst>
                                            <p:cond delay="0"/>
                                          </p:stCondLst>
                                        </p:cTn>
                                        <p:tgtEl>
                                          <p:spTgt spid="331812"/>
                                        </p:tgtEl>
                                        <p:attrNameLst>
                                          <p:attrName>style.visibility</p:attrName>
                                        </p:attrNameLst>
                                      </p:cBhvr>
                                      <p:to>
                                        <p:strVal val="visible"/>
                                      </p:to>
                                    </p:set>
                                    <p:anim calcmode="lin" valueType="num">
                                      <p:cBhvr additive="base">
                                        <p:cTn id="26" dur="500" fill="hold"/>
                                        <p:tgtEl>
                                          <p:spTgt spid="331812"/>
                                        </p:tgtEl>
                                        <p:attrNameLst>
                                          <p:attrName>ppt_x</p:attrName>
                                        </p:attrNameLst>
                                      </p:cBhvr>
                                      <p:tavLst>
                                        <p:tav tm="0">
                                          <p:val>
                                            <p:strVal val="#ppt_x"/>
                                          </p:val>
                                        </p:tav>
                                        <p:tav tm="100000">
                                          <p:val>
                                            <p:strVal val="#ppt_x"/>
                                          </p:val>
                                        </p:tav>
                                      </p:tavLst>
                                    </p:anim>
                                    <p:anim calcmode="lin" valueType="num">
                                      <p:cBhvr additive="base">
                                        <p:cTn id="27" dur="500" fill="hold"/>
                                        <p:tgtEl>
                                          <p:spTgt spid="331812"/>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331783"/>
                                        </p:tgtEl>
                                        <p:attrNameLst>
                                          <p:attrName>style.visibility</p:attrName>
                                        </p:attrNameLst>
                                      </p:cBhvr>
                                      <p:to>
                                        <p:strVal val="visible"/>
                                      </p:to>
                                    </p:set>
                                    <p:anim calcmode="discrete" valueType="clr">
                                      <p:cBhvr override="childStyle">
                                        <p:cTn id="32" dur="100"/>
                                        <p:tgtEl>
                                          <p:spTgt spid="331783"/>
                                        </p:tgtEl>
                                        <p:attrNameLst>
                                          <p:attrName>style.color</p:attrName>
                                        </p:attrNameLst>
                                      </p:cBhvr>
                                      <p:tavLst>
                                        <p:tav tm="0">
                                          <p:val>
                                            <p:clrVal>
                                              <a:schemeClr val="accent2"/>
                                            </p:clrVal>
                                          </p:val>
                                        </p:tav>
                                        <p:tav tm="50000">
                                          <p:val>
                                            <p:clrVal>
                                              <a:schemeClr val="hlink"/>
                                            </p:clrVal>
                                          </p:val>
                                        </p:tav>
                                      </p:tavLst>
                                    </p:anim>
                                    <p:anim calcmode="discrete" valueType="clr">
                                      <p:cBhvr>
                                        <p:cTn id="33" dur="100"/>
                                        <p:tgtEl>
                                          <p:spTgt spid="331783"/>
                                        </p:tgtEl>
                                        <p:attrNameLst>
                                          <p:attrName>fillcolor</p:attrName>
                                        </p:attrNameLst>
                                      </p:cBhvr>
                                      <p:tavLst>
                                        <p:tav tm="0">
                                          <p:val>
                                            <p:clrVal>
                                              <a:schemeClr val="accent2"/>
                                            </p:clrVal>
                                          </p:val>
                                        </p:tav>
                                        <p:tav tm="50000">
                                          <p:val>
                                            <p:clrVal>
                                              <a:schemeClr val="hlink"/>
                                            </p:clrVal>
                                          </p:val>
                                        </p:tav>
                                      </p:tavLst>
                                    </p:anim>
                                    <p:set>
                                      <p:cBhvr>
                                        <p:cTn id="34" dur="100"/>
                                        <p:tgtEl>
                                          <p:spTgt spid="33178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81" grpId="0" animBg="1"/>
      <p:bldP spid="331781" grpId="1" animBg="1"/>
      <p:bldP spid="331783" grpId="0"/>
      <p:bldP spid="33180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280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32803" name="Text Box 3"/>
          <p:cNvSpPr txBox="1">
            <a:spLocks noChangeArrowheads="1"/>
          </p:cNvSpPr>
          <p:nvPr/>
        </p:nvSpPr>
        <p:spPr bwMode="auto">
          <a:xfrm>
            <a:off x="0" y="0"/>
            <a:ext cx="914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altLang="en-US">
              <a:latin typeface="Arial" pitchFamily="34" charset="0"/>
            </a:endParaRPr>
          </a:p>
        </p:txBody>
      </p:sp>
      <p:sp>
        <p:nvSpPr>
          <p:cNvPr id="332804" name="Text Box 4"/>
          <p:cNvSpPr txBox="1">
            <a:spLocks noChangeArrowheads="1"/>
          </p:cNvSpPr>
          <p:nvPr/>
        </p:nvSpPr>
        <p:spPr bwMode="auto">
          <a:xfrm>
            <a:off x="228600" y="563563"/>
            <a:ext cx="8915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3200">
                <a:solidFill>
                  <a:srgbClr val="0000FF"/>
                </a:solidFill>
                <a:latin typeface="Arial" pitchFamily="34" charset="0"/>
              </a:rPr>
              <a:t>II. </a:t>
            </a:r>
            <a:r>
              <a:rPr lang="en-US" altLang="en-US" sz="2800" b="1">
                <a:solidFill>
                  <a:srgbClr val="0000FF"/>
                </a:solidFill>
                <a:latin typeface="Arial" pitchFamily="34" charset="0"/>
              </a:rPr>
              <a:t>NGUYÊN TẮC TẠO RA DÒNG ĐIỆN XOAY CHIỀU</a:t>
            </a:r>
          </a:p>
        </p:txBody>
      </p:sp>
      <p:sp>
        <p:nvSpPr>
          <p:cNvPr id="332805" name="Text Box 5"/>
          <p:cNvSpPr txBox="1">
            <a:spLocks noChangeArrowheads="1"/>
          </p:cNvSpPr>
          <p:nvPr/>
        </p:nvSpPr>
        <p:spPr bwMode="auto">
          <a:xfrm>
            <a:off x="533400" y="1171575"/>
            <a:ext cx="8229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400">
                <a:solidFill>
                  <a:srgbClr val="000000"/>
                </a:solidFill>
                <a:latin typeface="Arial" pitchFamily="34" charset="0"/>
              </a:rPr>
              <a:t>Các em tham khảo mô hình đơn giản của máy phát điện xoay chiều</a:t>
            </a:r>
          </a:p>
        </p:txBody>
      </p:sp>
      <p:pic>
        <p:nvPicPr>
          <p:cNvPr id="332806" name="Picture 6" descr="Dynamo"/>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1905000"/>
            <a:ext cx="4648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2807" name="Picture 7" descr="ac generato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981200"/>
            <a:ext cx="3429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2808" name="Group 8"/>
          <p:cNvGrpSpPr>
            <a:grpSpLocks/>
          </p:cNvGrpSpPr>
          <p:nvPr/>
        </p:nvGrpSpPr>
        <p:grpSpPr bwMode="auto">
          <a:xfrm>
            <a:off x="3875088" y="4894263"/>
            <a:ext cx="190500" cy="406400"/>
            <a:chOff x="2483" y="-314"/>
            <a:chExt cx="5637" cy="17253"/>
          </a:xfrm>
        </p:grpSpPr>
        <p:grpSp>
          <p:nvGrpSpPr>
            <p:cNvPr id="332809" name="Group 9"/>
            <p:cNvGrpSpPr>
              <a:grpSpLocks/>
            </p:cNvGrpSpPr>
            <p:nvPr/>
          </p:nvGrpSpPr>
          <p:grpSpPr bwMode="auto">
            <a:xfrm>
              <a:off x="2483" y="-314"/>
              <a:ext cx="5637" cy="17253"/>
              <a:chOff x="-3128" y="350"/>
              <a:chExt cx="14087" cy="43122"/>
            </a:xfrm>
          </p:grpSpPr>
          <p:grpSp>
            <p:nvGrpSpPr>
              <p:cNvPr id="332810" name="Group 10"/>
              <p:cNvGrpSpPr>
                <a:grpSpLocks/>
              </p:cNvGrpSpPr>
              <p:nvPr/>
            </p:nvGrpSpPr>
            <p:grpSpPr bwMode="auto">
              <a:xfrm>
                <a:off x="-3128" y="350"/>
                <a:ext cx="14087" cy="43122"/>
                <a:chOff x="-3128" y="-10"/>
                <a:chExt cx="14087" cy="43122"/>
              </a:xfrm>
            </p:grpSpPr>
            <p:sp>
              <p:nvSpPr>
                <p:cNvPr id="332811" name="Line 11"/>
                <p:cNvSpPr>
                  <a:spLocks noChangeShapeType="1"/>
                </p:cNvSpPr>
                <p:nvPr/>
              </p:nvSpPr>
              <p:spPr bwMode="auto">
                <a:xfrm>
                  <a:off x="953" y="2754"/>
                  <a:ext cx="561" cy="0"/>
                </a:xfrm>
                <a:prstGeom prst="line">
                  <a:avLst/>
                </a:prstGeom>
                <a:noFill/>
                <a:ln w="9525">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2812" name="Line 12"/>
                <p:cNvSpPr>
                  <a:spLocks noChangeShapeType="1"/>
                </p:cNvSpPr>
                <p:nvPr/>
              </p:nvSpPr>
              <p:spPr bwMode="auto">
                <a:xfrm>
                  <a:off x="863" y="3294"/>
                  <a:ext cx="561" cy="0"/>
                </a:xfrm>
                <a:prstGeom prst="line">
                  <a:avLst/>
                </a:prstGeom>
                <a:noFill/>
                <a:ln w="9525">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2813" name="Line 13"/>
                <p:cNvSpPr>
                  <a:spLocks noChangeShapeType="1"/>
                </p:cNvSpPr>
                <p:nvPr/>
              </p:nvSpPr>
              <p:spPr bwMode="auto">
                <a:xfrm>
                  <a:off x="938" y="4014"/>
                  <a:ext cx="561" cy="0"/>
                </a:xfrm>
                <a:prstGeom prst="line">
                  <a:avLst/>
                </a:prstGeom>
                <a:noFill/>
                <a:ln w="9525">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32814" name="Group 14"/>
                <p:cNvGrpSpPr>
                  <a:grpSpLocks/>
                </p:cNvGrpSpPr>
                <p:nvPr/>
              </p:nvGrpSpPr>
              <p:grpSpPr bwMode="auto">
                <a:xfrm>
                  <a:off x="1424" y="1674"/>
                  <a:ext cx="1122" cy="2880"/>
                  <a:chOff x="1424" y="1674"/>
                  <a:chExt cx="1122" cy="2880"/>
                </a:xfrm>
              </p:grpSpPr>
              <p:sp>
                <p:nvSpPr>
                  <p:cNvPr id="332815" name="Oval 15"/>
                  <p:cNvSpPr>
                    <a:spLocks noChangeArrowheads="1"/>
                  </p:cNvSpPr>
                  <p:nvPr/>
                </p:nvSpPr>
                <p:spPr bwMode="auto">
                  <a:xfrm>
                    <a:off x="1424" y="2214"/>
                    <a:ext cx="1122" cy="2340"/>
                  </a:xfrm>
                  <a:prstGeom prst="ellipse">
                    <a:avLst/>
                  </a:prstGeom>
                  <a:solidFill>
                    <a:srgbClr val="FFFFFF"/>
                  </a:solidFill>
                  <a:ln w="9525">
                    <a:solidFill>
                      <a:srgbClr val="008000"/>
                    </a:solidFill>
                    <a:round/>
                    <a:headEnd/>
                    <a:tailEnd/>
                  </a:ln>
                </p:spPr>
                <p:txBody>
                  <a:bodyPr/>
                  <a:lstStyle/>
                  <a:p>
                    <a:endParaRPr lang="en-US"/>
                  </a:p>
                </p:txBody>
              </p:sp>
              <p:sp>
                <p:nvSpPr>
                  <p:cNvPr id="332816" name="Line 16"/>
                  <p:cNvSpPr>
                    <a:spLocks noChangeShapeType="1"/>
                  </p:cNvSpPr>
                  <p:nvPr/>
                </p:nvSpPr>
                <p:spPr bwMode="auto">
                  <a:xfrm>
                    <a:off x="1985" y="1674"/>
                    <a:ext cx="0" cy="540"/>
                  </a:xfrm>
                  <a:prstGeom prst="line">
                    <a:avLst/>
                  </a:prstGeom>
                  <a:noFill/>
                  <a:ln w="9525">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32817" name="Line 17"/>
                <p:cNvSpPr>
                  <a:spLocks noChangeShapeType="1"/>
                </p:cNvSpPr>
                <p:nvPr/>
              </p:nvSpPr>
              <p:spPr bwMode="auto">
                <a:xfrm>
                  <a:off x="2090" y="3294"/>
                  <a:ext cx="1870" cy="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2818" name="Line 18"/>
                <p:cNvSpPr>
                  <a:spLocks noChangeShapeType="1"/>
                </p:cNvSpPr>
                <p:nvPr/>
              </p:nvSpPr>
              <p:spPr bwMode="auto">
                <a:xfrm>
                  <a:off x="1985" y="2754"/>
                  <a:ext cx="1870" cy="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2819" name="Line 19"/>
                <p:cNvSpPr>
                  <a:spLocks noChangeShapeType="1"/>
                </p:cNvSpPr>
                <p:nvPr/>
              </p:nvSpPr>
              <p:spPr bwMode="auto">
                <a:xfrm>
                  <a:off x="1970" y="4014"/>
                  <a:ext cx="1870" cy="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2820" name="Text Box 20"/>
                <p:cNvSpPr txBox="1">
                  <a:spLocks noChangeArrowheads="1"/>
                </p:cNvSpPr>
                <p:nvPr/>
              </p:nvSpPr>
              <p:spPr bwMode="auto">
                <a:xfrm>
                  <a:off x="3486" y="1914"/>
                  <a:ext cx="930" cy="720"/>
                </a:xfrm>
                <a:prstGeom prst="rect">
                  <a:avLst/>
                </a:prstGeom>
                <a:solidFill>
                  <a:srgbClr val="FFFFFF"/>
                </a:solidFill>
                <a:ln>
                  <a:noFill/>
                </a:ln>
                <a:extLst>
                  <a:ext uri="{91240B29-F687-4F45-9708-019B960494DF}">
                    <a14:hiddenLine xmlns:a14="http://schemas.microsoft.com/office/drawing/2010/main" w="9525">
                      <a:solidFill>
                        <a:srgbClr val="008000"/>
                      </a:solidFill>
                      <a:miter lim="800000"/>
                      <a:headEnd/>
                      <a:tailEnd/>
                    </a14:hiddenLine>
                  </a:ext>
                </a:extLst>
              </p:spPr>
              <p:txBody>
                <a:bodyPr/>
                <a:lstStyle/>
                <a:p>
                  <a:endParaRPr lang="en-US" altLang="en-US" sz="1200">
                    <a:latin typeface="VNI-Times" pitchFamily="2" charset="0"/>
                    <a:cs typeface="Arial" pitchFamily="34" charset="0"/>
                  </a:endParaRPr>
                </a:p>
                <a:p>
                  <a:endParaRPr lang="en-US" altLang="en-US" sz="2000">
                    <a:latin typeface="Arial" pitchFamily="34" charset="0"/>
                    <a:cs typeface="Arial" pitchFamily="34" charset="0"/>
                  </a:endParaRPr>
                </a:p>
              </p:txBody>
            </p:sp>
            <p:sp>
              <p:nvSpPr>
                <p:cNvPr id="332821" name="Text Box 21"/>
                <p:cNvSpPr txBox="1">
                  <a:spLocks noChangeArrowheads="1"/>
                </p:cNvSpPr>
                <p:nvPr/>
              </p:nvSpPr>
              <p:spPr bwMode="auto">
                <a:xfrm>
                  <a:off x="-3011" y="1001"/>
                  <a:ext cx="13618" cy="42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000"/>
                      </a:solidFill>
                      <a:miter lim="800000"/>
                      <a:headEnd/>
                      <a:tailEnd/>
                    </a14:hiddenLine>
                  </a:ext>
                </a:extLst>
              </p:spPr>
              <p:txBody>
                <a:bodyPr wrap="none">
                  <a:spAutoFit/>
                </a:bodyPr>
                <a:lstStyle/>
                <a:p>
                  <a:endParaRPr lang="en-US" altLang="en-US" sz="2000">
                    <a:latin typeface="Arial" pitchFamily="34" charset="0"/>
                    <a:cs typeface="Arial" pitchFamily="34" charset="0"/>
                  </a:endParaRPr>
                </a:p>
              </p:txBody>
            </p:sp>
            <p:sp>
              <p:nvSpPr>
                <p:cNvPr id="332822" name="Text Box 22"/>
                <p:cNvSpPr txBox="1">
                  <a:spLocks noChangeArrowheads="1"/>
                </p:cNvSpPr>
                <p:nvPr/>
              </p:nvSpPr>
              <p:spPr bwMode="auto">
                <a:xfrm>
                  <a:off x="-2658" y="-10"/>
                  <a:ext cx="13617" cy="42112"/>
                </a:xfrm>
                <a:prstGeom prst="rect">
                  <a:avLst/>
                </a:prstGeom>
                <a:solidFill>
                  <a:srgbClr val="FFFFFF"/>
                </a:solidFill>
                <a:ln>
                  <a:noFill/>
                </a:ln>
                <a:extLst>
                  <a:ext uri="{91240B29-F687-4F45-9708-019B960494DF}">
                    <a14:hiddenLine xmlns:a14="http://schemas.microsoft.com/office/drawing/2010/main" w="9525">
                      <a:solidFill>
                        <a:srgbClr val="008000"/>
                      </a:solidFill>
                      <a:miter lim="800000"/>
                      <a:headEnd/>
                      <a:tailEnd/>
                    </a14:hiddenLine>
                  </a:ext>
                </a:extLst>
              </p:spPr>
              <p:txBody>
                <a:bodyPr wrap="none">
                  <a:spAutoFit/>
                </a:bodyPr>
                <a:lstStyle/>
                <a:p>
                  <a:endParaRPr lang="en-US" altLang="en-US" sz="2000">
                    <a:latin typeface="Arial" pitchFamily="34" charset="0"/>
                    <a:cs typeface="Arial" pitchFamily="34" charset="0"/>
                  </a:endParaRPr>
                </a:p>
              </p:txBody>
            </p:sp>
            <p:sp>
              <p:nvSpPr>
                <p:cNvPr id="332823" name="Line 23"/>
                <p:cNvSpPr>
                  <a:spLocks noChangeShapeType="1"/>
                </p:cNvSpPr>
                <p:nvPr/>
              </p:nvSpPr>
              <p:spPr bwMode="auto">
                <a:xfrm>
                  <a:off x="2097" y="3294"/>
                  <a:ext cx="1496" cy="54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2824" name="Text Box 24"/>
                <p:cNvSpPr txBox="1">
                  <a:spLocks noChangeArrowheads="1"/>
                </p:cNvSpPr>
                <p:nvPr/>
              </p:nvSpPr>
              <p:spPr bwMode="auto">
                <a:xfrm>
                  <a:off x="-3128" y="495"/>
                  <a:ext cx="13617" cy="4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000"/>
                      </a:solidFill>
                      <a:miter lim="800000"/>
                      <a:headEnd/>
                      <a:tailEnd/>
                    </a14:hiddenLine>
                  </a:ext>
                </a:extLst>
              </p:spPr>
              <p:txBody>
                <a:bodyPr wrap="none">
                  <a:spAutoFit/>
                </a:bodyPr>
                <a:lstStyle/>
                <a:p>
                  <a:endParaRPr lang="en-US" altLang="en-US" sz="2000">
                    <a:latin typeface="Arial" pitchFamily="34" charset="0"/>
                    <a:cs typeface="Arial" pitchFamily="34" charset="0"/>
                  </a:endParaRPr>
                </a:p>
              </p:txBody>
            </p:sp>
            <p:sp>
              <p:nvSpPr>
                <p:cNvPr id="332825" name="Text Box 25"/>
                <p:cNvSpPr txBox="1">
                  <a:spLocks noChangeArrowheads="1"/>
                </p:cNvSpPr>
                <p:nvPr/>
              </p:nvSpPr>
              <p:spPr bwMode="auto">
                <a:xfrm>
                  <a:off x="2583" y="3144"/>
                  <a:ext cx="748"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000"/>
                      </a:solidFill>
                      <a:miter lim="800000"/>
                      <a:headEnd/>
                      <a:tailEnd/>
                    </a14:hiddenLine>
                  </a:ext>
                </a:extLst>
              </p:spPr>
              <p:txBody>
                <a:bodyPr/>
                <a:lstStyle/>
                <a:p>
                  <a:r>
                    <a:rPr lang="en-US" altLang="en-US" sz="1200">
                      <a:latin typeface="Times New Roman" pitchFamily="18" charset="0"/>
                      <a:cs typeface="Arial" pitchFamily="34" charset="0"/>
                    </a:rPr>
                    <a:t>) </a:t>
                  </a:r>
                  <a:r>
                    <a:rPr lang="en-US" altLang="en-US" sz="1200">
                      <a:latin typeface="Times New Roman" pitchFamily="18" charset="0"/>
                      <a:cs typeface="Arial" pitchFamily="34" charset="0"/>
                      <a:sym typeface="Symbol" pitchFamily="18" charset="2"/>
                    </a:rPr>
                    <a:t></a:t>
                  </a:r>
                  <a:endParaRPr lang="en-US" altLang="en-US" sz="2000">
                    <a:latin typeface="Arial" pitchFamily="34" charset="0"/>
                    <a:cs typeface="Arial" pitchFamily="34" charset="0"/>
                  </a:endParaRPr>
                </a:p>
              </p:txBody>
            </p:sp>
          </p:grpSp>
          <p:sp>
            <p:nvSpPr>
              <p:cNvPr id="332826" name="Freeform 26"/>
              <p:cNvSpPr>
                <a:spLocks/>
              </p:cNvSpPr>
              <p:nvPr/>
            </p:nvSpPr>
            <p:spPr bwMode="auto">
              <a:xfrm>
                <a:off x="1581" y="2064"/>
                <a:ext cx="748" cy="180"/>
              </a:xfrm>
              <a:custGeom>
                <a:avLst/>
                <a:gdLst>
                  <a:gd name="T0" fmla="*/ 249 w 1028"/>
                  <a:gd name="T1" fmla="*/ 180 h 390"/>
                  <a:gd name="T2" fmla="*/ 62 w 1028"/>
                  <a:gd name="T3" fmla="*/ 360 h 390"/>
                  <a:gd name="T4" fmla="*/ 623 w 1028"/>
                  <a:gd name="T5" fmla="*/ 360 h 390"/>
                  <a:gd name="T6" fmla="*/ 997 w 1028"/>
                  <a:gd name="T7" fmla="*/ 180 h 390"/>
                  <a:gd name="T8" fmla="*/ 810 w 1028"/>
                  <a:gd name="T9" fmla="*/ 0 h 390"/>
                </a:gdLst>
                <a:ahLst/>
                <a:cxnLst>
                  <a:cxn ang="0">
                    <a:pos x="T0" y="T1"/>
                  </a:cxn>
                  <a:cxn ang="0">
                    <a:pos x="T2" y="T3"/>
                  </a:cxn>
                  <a:cxn ang="0">
                    <a:pos x="T4" y="T5"/>
                  </a:cxn>
                  <a:cxn ang="0">
                    <a:pos x="T6" y="T7"/>
                  </a:cxn>
                  <a:cxn ang="0">
                    <a:pos x="T8" y="T9"/>
                  </a:cxn>
                </a:cxnLst>
                <a:rect l="0" t="0" r="r" b="b"/>
                <a:pathLst>
                  <a:path w="1028" h="390">
                    <a:moveTo>
                      <a:pt x="249" y="180"/>
                    </a:moveTo>
                    <a:cubicBezTo>
                      <a:pt x="124" y="255"/>
                      <a:pt x="0" y="330"/>
                      <a:pt x="62" y="360"/>
                    </a:cubicBezTo>
                    <a:cubicBezTo>
                      <a:pt x="124" y="390"/>
                      <a:pt x="467" y="390"/>
                      <a:pt x="623" y="360"/>
                    </a:cubicBezTo>
                    <a:cubicBezTo>
                      <a:pt x="779" y="330"/>
                      <a:pt x="966" y="240"/>
                      <a:pt x="997" y="180"/>
                    </a:cubicBezTo>
                    <a:cubicBezTo>
                      <a:pt x="1028" y="120"/>
                      <a:pt x="919" y="60"/>
                      <a:pt x="810" y="0"/>
                    </a:cubicBezTo>
                  </a:path>
                </a:pathLst>
              </a:custGeom>
              <a:noFill/>
              <a:ln w="952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2827" name="Text Box 27"/>
              <p:cNvSpPr txBox="1">
                <a:spLocks noChangeArrowheads="1"/>
              </p:cNvSpPr>
              <p:nvPr/>
            </p:nvSpPr>
            <p:spPr bwMode="auto">
              <a:xfrm>
                <a:off x="2359" y="1854"/>
                <a:ext cx="561"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000"/>
                    </a:solidFill>
                    <a:miter lim="800000"/>
                    <a:headEnd/>
                    <a:tailEnd/>
                  </a14:hiddenLine>
                </a:ext>
              </a:extLst>
            </p:spPr>
            <p:txBody>
              <a:bodyPr/>
              <a:lstStyle/>
              <a:p>
                <a:r>
                  <a:rPr lang="en-US" altLang="en-US" sz="1200">
                    <a:latin typeface="Times New Roman" pitchFamily="18" charset="0"/>
                    <a:cs typeface="Arial" pitchFamily="34" charset="0"/>
                    <a:sym typeface="Symbol" pitchFamily="18" charset="2"/>
                  </a:rPr>
                  <a:t></a:t>
                </a:r>
                <a:endParaRPr lang="en-US" altLang="en-US" sz="2000">
                  <a:latin typeface="Arial" pitchFamily="34" charset="0"/>
                  <a:cs typeface="Arial" pitchFamily="34" charset="0"/>
                </a:endParaRPr>
              </a:p>
            </p:txBody>
          </p:sp>
        </p:grpSp>
        <p:graphicFrame>
          <p:nvGraphicFramePr>
            <p:cNvPr id="332828" name="Object 28"/>
            <p:cNvGraphicFramePr>
              <a:graphicFrameLocks noChangeAspect="1"/>
            </p:cNvGraphicFramePr>
            <p:nvPr/>
          </p:nvGraphicFramePr>
          <p:xfrm>
            <a:off x="5221" y="762"/>
            <a:ext cx="227" cy="246"/>
          </p:xfrm>
          <a:graphic>
            <a:graphicData uri="http://schemas.openxmlformats.org/presentationml/2006/ole">
              <mc:AlternateContent xmlns:mc="http://schemas.openxmlformats.org/markup-compatibility/2006">
                <mc:Choice xmlns:v="urn:schemas-microsoft-com:vml" Requires="v">
                  <p:oleObj spid="_x0000_s12294" name="Equation" r:id="rId7" imgW="152280" imgH="215640" progId="Equation.3">
                    <p:embed/>
                  </p:oleObj>
                </mc:Choice>
                <mc:Fallback>
                  <p:oleObj name="Equation" r:id="rId7" imgW="1522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1" y="762"/>
                          <a:ext cx="227"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332829" name="Object 29"/>
            <p:cNvGraphicFramePr>
              <a:graphicFrameLocks noChangeAspect="1"/>
            </p:cNvGraphicFramePr>
            <p:nvPr/>
          </p:nvGraphicFramePr>
          <p:xfrm>
            <a:off x="5136" y="1038"/>
            <a:ext cx="240" cy="243"/>
          </p:xfrm>
          <a:graphic>
            <a:graphicData uri="http://schemas.openxmlformats.org/presentationml/2006/ole">
              <mc:AlternateContent xmlns:mc="http://schemas.openxmlformats.org/markup-compatibility/2006">
                <mc:Choice xmlns:v="urn:schemas-microsoft-com:vml" Requires="v">
                  <p:oleObj spid="_x0000_s12295" name="Equation" r:id="rId9" imgW="126720" imgH="228600" progId="Equation.3">
                    <p:embed/>
                  </p:oleObj>
                </mc:Choice>
                <mc:Fallback>
                  <p:oleObj name="Equation" r:id="rId9" imgW="12672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36" y="1038"/>
                          <a:ext cx="240" cy="2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2830" name="Line 30"/>
            <p:cNvSpPr>
              <a:spLocks noChangeShapeType="1"/>
            </p:cNvSpPr>
            <p:nvPr/>
          </p:nvSpPr>
          <p:spPr bwMode="auto">
            <a:xfrm>
              <a:off x="4530" y="1500"/>
              <a:ext cx="0" cy="384"/>
            </a:xfrm>
            <a:prstGeom prst="line">
              <a:avLst/>
            </a:prstGeom>
            <a:noFill/>
            <a:ln w="952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2831" name="Oval 31"/>
          <p:cNvSpPr>
            <a:spLocks noChangeArrowheads="1"/>
          </p:cNvSpPr>
          <p:nvPr/>
        </p:nvSpPr>
        <p:spPr bwMode="auto">
          <a:xfrm>
            <a:off x="1066800" y="3962400"/>
            <a:ext cx="381000" cy="381000"/>
          </a:xfrm>
          <a:prstGeom prst="ellipse">
            <a:avLst/>
          </a:prstGeom>
          <a:solidFill>
            <a:schemeClr val="bg2"/>
          </a:solidFill>
          <a:ln w="9525">
            <a:solidFill>
              <a:srgbClr val="FF0000"/>
            </a:solidFill>
            <a:prstDash val="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32" name="Oval 32"/>
          <p:cNvSpPr>
            <a:spLocks noChangeArrowheads="1"/>
          </p:cNvSpPr>
          <p:nvPr/>
        </p:nvSpPr>
        <p:spPr bwMode="auto">
          <a:xfrm>
            <a:off x="1066800" y="3962400"/>
            <a:ext cx="381000" cy="381000"/>
          </a:xfrm>
          <a:prstGeom prst="ellipse">
            <a:avLst/>
          </a:prstGeom>
          <a:solidFill>
            <a:srgbClr val="FF0000"/>
          </a:solidFill>
          <a:ln w="9525">
            <a:solidFill>
              <a:srgbClr val="FF0000"/>
            </a:solidFill>
            <a:prstDash val="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33" name="Line 33"/>
          <p:cNvSpPr>
            <a:spLocks noChangeShapeType="1"/>
          </p:cNvSpPr>
          <p:nvPr/>
        </p:nvSpPr>
        <p:spPr bwMode="auto">
          <a:xfrm>
            <a:off x="457200" y="4114800"/>
            <a:ext cx="1447800" cy="1588"/>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34" name="Line 34"/>
          <p:cNvSpPr>
            <a:spLocks noChangeShapeType="1"/>
          </p:cNvSpPr>
          <p:nvPr/>
        </p:nvSpPr>
        <p:spPr bwMode="auto">
          <a:xfrm>
            <a:off x="1219200" y="3352800"/>
            <a:ext cx="1588" cy="15240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35" name="Line 35"/>
          <p:cNvSpPr>
            <a:spLocks noChangeShapeType="1"/>
          </p:cNvSpPr>
          <p:nvPr/>
        </p:nvSpPr>
        <p:spPr bwMode="auto">
          <a:xfrm flipV="1">
            <a:off x="685800" y="3657600"/>
            <a:ext cx="1143000" cy="10668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36" name="Line 36"/>
          <p:cNvSpPr>
            <a:spLocks noChangeShapeType="1"/>
          </p:cNvSpPr>
          <p:nvPr/>
        </p:nvSpPr>
        <p:spPr bwMode="auto">
          <a:xfrm>
            <a:off x="685800" y="3657600"/>
            <a:ext cx="1066800" cy="9906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37" name="Line 37"/>
          <p:cNvSpPr>
            <a:spLocks noChangeShapeType="1"/>
          </p:cNvSpPr>
          <p:nvPr/>
        </p:nvSpPr>
        <p:spPr bwMode="auto">
          <a:xfrm flipH="1">
            <a:off x="1066800" y="3657600"/>
            <a:ext cx="304800" cy="9906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38" name="Line 38"/>
          <p:cNvSpPr>
            <a:spLocks noChangeShapeType="1"/>
          </p:cNvSpPr>
          <p:nvPr/>
        </p:nvSpPr>
        <p:spPr bwMode="auto">
          <a:xfrm>
            <a:off x="685800" y="3962400"/>
            <a:ext cx="1143000" cy="4572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39" name="Line 39"/>
          <p:cNvSpPr>
            <a:spLocks noChangeShapeType="1"/>
          </p:cNvSpPr>
          <p:nvPr/>
        </p:nvSpPr>
        <p:spPr bwMode="auto">
          <a:xfrm>
            <a:off x="990600" y="3657600"/>
            <a:ext cx="457200" cy="9906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40" name="Line 40"/>
          <p:cNvSpPr>
            <a:spLocks noChangeShapeType="1"/>
          </p:cNvSpPr>
          <p:nvPr/>
        </p:nvSpPr>
        <p:spPr bwMode="auto">
          <a:xfrm flipV="1">
            <a:off x="609600" y="3886200"/>
            <a:ext cx="1143000" cy="5334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41" name="Text Box 41"/>
          <p:cNvSpPr txBox="1">
            <a:spLocks noChangeArrowheads="1"/>
          </p:cNvSpPr>
          <p:nvPr/>
        </p:nvSpPr>
        <p:spPr bwMode="auto">
          <a:xfrm>
            <a:off x="1204912" y="90488"/>
            <a:ext cx="80914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dirty="0">
                <a:solidFill>
                  <a:srgbClr val="66FF33"/>
                </a:solidFill>
              </a:rPr>
              <a:t>ĐẠI CƯƠNG VỀ DÒNG ĐIỆN XOAY CHIỀU</a:t>
            </a:r>
          </a:p>
        </p:txBody>
      </p:sp>
      <p:sp>
        <p:nvSpPr>
          <p:cNvPr id="332842" name="Rectangle 42"/>
          <p:cNvSpPr>
            <a:spLocks noChangeArrowheads="1"/>
          </p:cNvSpPr>
          <p:nvPr/>
        </p:nvSpPr>
        <p:spPr bwMode="auto">
          <a:xfrm>
            <a:off x="595313" y="0"/>
            <a:ext cx="609600" cy="533400"/>
          </a:xfrm>
          <a:prstGeom prst="rect">
            <a:avLst/>
          </a:prstGeom>
          <a:solidFill>
            <a:schemeClr val="accent1"/>
          </a:solidFill>
          <a:ln>
            <a:noFill/>
          </a:ln>
          <a:effectLst/>
          <a:extLs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200" b="1">
                <a:latin typeface="Arial Black" pitchFamily="34" charset="0"/>
              </a:rPr>
              <a:t>12</a:t>
            </a:r>
          </a:p>
        </p:txBody>
      </p:sp>
      <p:sp>
        <p:nvSpPr>
          <p:cNvPr id="332843" name="Line 43"/>
          <p:cNvSpPr>
            <a:spLocks noChangeShapeType="1"/>
          </p:cNvSpPr>
          <p:nvPr/>
        </p:nvSpPr>
        <p:spPr bwMode="auto">
          <a:xfrm>
            <a:off x="519113" y="609600"/>
            <a:ext cx="8077200" cy="0"/>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940590222"/>
      </p:ext>
    </p:extLst>
  </p:cSld>
  <p:clrMapOvr>
    <a:masterClrMapping/>
  </p:clrMapOvr>
  <p:transition spd="slow">
    <p:wipe dir="d"/>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332808"/>
                                        </p:tgtEl>
                                        <p:attrNameLst>
                                          <p:attrName>style.visibility</p:attrName>
                                        </p:attrNameLst>
                                      </p:cBhvr>
                                      <p:to>
                                        <p:strVal val="visible"/>
                                      </p:to>
                                    </p:set>
                                    <p:animEffect transition="in" filter="checkerboard(across)">
                                      <p:cBhvr>
                                        <p:cTn id="7" dur="500"/>
                                        <p:tgtEl>
                                          <p:spTgt spid="3328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32807"/>
                                        </p:tgtEl>
                                        <p:attrNameLst>
                                          <p:attrName>style.visibility</p:attrName>
                                        </p:attrNameLst>
                                      </p:cBhvr>
                                      <p:to>
                                        <p:strVal val="visible"/>
                                      </p:to>
                                    </p:set>
                                    <p:animEffect transition="in" filter="box(in)">
                                      <p:cBhvr>
                                        <p:cTn id="12" dur="500"/>
                                        <p:tgtEl>
                                          <p:spTgt spid="33280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32806"/>
                                        </p:tgtEl>
                                        <p:attrNameLst>
                                          <p:attrName>style.visibility</p:attrName>
                                        </p:attrNameLst>
                                      </p:cBhvr>
                                      <p:to>
                                        <p:strVal val="visible"/>
                                      </p:to>
                                    </p:set>
                                    <p:animEffect transition="in" filter="blinds(horizontal)">
                                      <p:cBhvr>
                                        <p:cTn id="17" dur="500"/>
                                        <p:tgtEl>
                                          <p:spTgt spid="332806"/>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33283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3283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3283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32834"/>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3283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3283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32837"/>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3283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32839"/>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332840"/>
                                        </p:tgtEl>
                                        <p:attrNameLst>
                                          <p:attrName>style.visibility</p:attrName>
                                        </p:attrNameLst>
                                      </p:cBhvr>
                                      <p:to>
                                        <p:strVal val="visible"/>
                                      </p:to>
                                    </p:set>
                                  </p:childTnLst>
                                </p:cTn>
                              </p:par>
                              <p:par>
                                <p:cTn id="38" presetID="11" presetClass="exit" presetSubtype="0" repeatCount="100000" fill="hold" grpId="1" nodeType="withEffect">
                                  <p:stCondLst>
                                    <p:cond delay="0"/>
                                  </p:stCondLst>
                                  <p:childTnLst>
                                    <p:anim calcmode="discrete" valueType="str">
                                      <p:cBhvr>
                                        <p:cTn id="39" dur="200"/>
                                        <p:tgtEl>
                                          <p:spTgt spid="332831"/>
                                        </p:tgtEl>
                                        <p:attrNameLst>
                                          <p:attrName>style.visibility</p:attrName>
                                        </p:attrNameLst>
                                      </p:cBhvr>
                                      <p:tavLst>
                                        <p:tav tm="0">
                                          <p:val>
                                            <p:strVal val="hidden"/>
                                          </p:val>
                                        </p:tav>
                                        <p:tav tm="50000">
                                          <p:val>
                                            <p:strVal val="visible"/>
                                          </p:val>
                                        </p:tav>
                                      </p:tavLst>
                                    </p:anim>
                                    <p:set>
                                      <p:cBhvr>
                                        <p:cTn id="40" dur="1" fill="hold">
                                          <p:stCondLst>
                                            <p:cond delay="199"/>
                                          </p:stCondLst>
                                        </p:cTn>
                                        <p:tgtEl>
                                          <p:spTgt spid="332831"/>
                                        </p:tgtEl>
                                        <p:attrNameLst>
                                          <p:attrName>style.visibility</p:attrName>
                                        </p:attrNameLst>
                                      </p:cBhvr>
                                      <p:to>
                                        <p:strVal val="hidden"/>
                                      </p:to>
                                    </p:set>
                                  </p:childTnLst>
                                </p:cTn>
                              </p:par>
                              <p:par>
                                <p:cTn id="41" presetID="11" presetClass="exit" presetSubtype="0" repeatCount="100000" fill="hold" grpId="1" nodeType="withEffect">
                                  <p:stCondLst>
                                    <p:cond delay="0"/>
                                  </p:stCondLst>
                                  <p:childTnLst>
                                    <p:anim calcmode="discrete" valueType="str">
                                      <p:cBhvr>
                                        <p:cTn id="42" dur="200"/>
                                        <p:tgtEl>
                                          <p:spTgt spid="332832"/>
                                        </p:tgtEl>
                                        <p:attrNameLst>
                                          <p:attrName>style.visibility</p:attrName>
                                        </p:attrNameLst>
                                      </p:cBhvr>
                                      <p:tavLst>
                                        <p:tav tm="0">
                                          <p:val>
                                            <p:strVal val="hidden"/>
                                          </p:val>
                                        </p:tav>
                                        <p:tav tm="50000">
                                          <p:val>
                                            <p:strVal val="visible"/>
                                          </p:val>
                                        </p:tav>
                                      </p:tavLst>
                                    </p:anim>
                                    <p:set>
                                      <p:cBhvr>
                                        <p:cTn id="43" dur="1" fill="hold">
                                          <p:stCondLst>
                                            <p:cond delay="199"/>
                                          </p:stCondLst>
                                        </p:cTn>
                                        <p:tgtEl>
                                          <p:spTgt spid="332832"/>
                                        </p:tgtEl>
                                        <p:attrNameLst>
                                          <p:attrName>style.visibility</p:attrName>
                                        </p:attrNameLst>
                                      </p:cBhvr>
                                      <p:to>
                                        <p:strVal val="hidden"/>
                                      </p:to>
                                    </p:set>
                                  </p:childTnLst>
                                </p:cTn>
                              </p:par>
                              <p:par>
                                <p:cTn id="44" presetID="11" presetClass="exit" presetSubtype="0" repeatCount="100000" fill="hold" grpId="1" nodeType="withEffect">
                                  <p:stCondLst>
                                    <p:cond delay="0"/>
                                  </p:stCondLst>
                                  <p:childTnLst>
                                    <p:anim calcmode="discrete" valueType="str">
                                      <p:cBhvr>
                                        <p:cTn id="45" dur="200"/>
                                        <p:tgtEl>
                                          <p:spTgt spid="332833"/>
                                        </p:tgtEl>
                                        <p:attrNameLst>
                                          <p:attrName>style.visibility</p:attrName>
                                        </p:attrNameLst>
                                      </p:cBhvr>
                                      <p:tavLst>
                                        <p:tav tm="0">
                                          <p:val>
                                            <p:strVal val="hidden"/>
                                          </p:val>
                                        </p:tav>
                                        <p:tav tm="50000">
                                          <p:val>
                                            <p:strVal val="visible"/>
                                          </p:val>
                                        </p:tav>
                                      </p:tavLst>
                                    </p:anim>
                                    <p:set>
                                      <p:cBhvr>
                                        <p:cTn id="46" dur="1" fill="hold">
                                          <p:stCondLst>
                                            <p:cond delay="199"/>
                                          </p:stCondLst>
                                        </p:cTn>
                                        <p:tgtEl>
                                          <p:spTgt spid="332833"/>
                                        </p:tgtEl>
                                        <p:attrNameLst>
                                          <p:attrName>style.visibility</p:attrName>
                                        </p:attrNameLst>
                                      </p:cBhvr>
                                      <p:to>
                                        <p:strVal val="hidden"/>
                                      </p:to>
                                    </p:set>
                                  </p:childTnLst>
                                </p:cTn>
                              </p:par>
                              <p:par>
                                <p:cTn id="47" presetID="11" presetClass="exit" presetSubtype="0" repeatCount="100000" fill="hold" grpId="1" nodeType="withEffect">
                                  <p:stCondLst>
                                    <p:cond delay="0"/>
                                  </p:stCondLst>
                                  <p:childTnLst>
                                    <p:anim calcmode="discrete" valueType="str">
                                      <p:cBhvr>
                                        <p:cTn id="48" dur="200"/>
                                        <p:tgtEl>
                                          <p:spTgt spid="332834"/>
                                        </p:tgtEl>
                                        <p:attrNameLst>
                                          <p:attrName>style.visibility</p:attrName>
                                        </p:attrNameLst>
                                      </p:cBhvr>
                                      <p:tavLst>
                                        <p:tav tm="0">
                                          <p:val>
                                            <p:strVal val="hidden"/>
                                          </p:val>
                                        </p:tav>
                                        <p:tav tm="50000">
                                          <p:val>
                                            <p:strVal val="visible"/>
                                          </p:val>
                                        </p:tav>
                                      </p:tavLst>
                                    </p:anim>
                                    <p:set>
                                      <p:cBhvr>
                                        <p:cTn id="49" dur="1" fill="hold">
                                          <p:stCondLst>
                                            <p:cond delay="199"/>
                                          </p:stCondLst>
                                        </p:cTn>
                                        <p:tgtEl>
                                          <p:spTgt spid="332834"/>
                                        </p:tgtEl>
                                        <p:attrNameLst>
                                          <p:attrName>style.visibility</p:attrName>
                                        </p:attrNameLst>
                                      </p:cBhvr>
                                      <p:to>
                                        <p:strVal val="hidden"/>
                                      </p:to>
                                    </p:set>
                                  </p:childTnLst>
                                </p:cTn>
                              </p:par>
                              <p:par>
                                <p:cTn id="50" presetID="11" presetClass="exit" presetSubtype="0" repeatCount="100000" fill="hold" grpId="1" nodeType="withEffect">
                                  <p:stCondLst>
                                    <p:cond delay="0"/>
                                  </p:stCondLst>
                                  <p:childTnLst>
                                    <p:anim calcmode="discrete" valueType="str">
                                      <p:cBhvr>
                                        <p:cTn id="51" dur="200"/>
                                        <p:tgtEl>
                                          <p:spTgt spid="332835"/>
                                        </p:tgtEl>
                                        <p:attrNameLst>
                                          <p:attrName>style.visibility</p:attrName>
                                        </p:attrNameLst>
                                      </p:cBhvr>
                                      <p:tavLst>
                                        <p:tav tm="0">
                                          <p:val>
                                            <p:strVal val="hidden"/>
                                          </p:val>
                                        </p:tav>
                                        <p:tav tm="50000">
                                          <p:val>
                                            <p:strVal val="visible"/>
                                          </p:val>
                                        </p:tav>
                                      </p:tavLst>
                                    </p:anim>
                                    <p:set>
                                      <p:cBhvr>
                                        <p:cTn id="52" dur="1" fill="hold">
                                          <p:stCondLst>
                                            <p:cond delay="199"/>
                                          </p:stCondLst>
                                        </p:cTn>
                                        <p:tgtEl>
                                          <p:spTgt spid="332835"/>
                                        </p:tgtEl>
                                        <p:attrNameLst>
                                          <p:attrName>style.visibility</p:attrName>
                                        </p:attrNameLst>
                                      </p:cBhvr>
                                      <p:to>
                                        <p:strVal val="hidden"/>
                                      </p:to>
                                    </p:set>
                                  </p:childTnLst>
                                </p:cTn>
                              </p:par>
                              <p:par>
                                <p:cTn id="53" presetID="11" presetClass="exit" presetSubtype="0" repeatCount="100000" fill="hold" grpId="1" nodeType="withEffect">
                                  <p:stCondLst>
                                    <p:cond delay="0"/>
                                  </p:stCondLst>
                                  <p:childTnLst>
                                    <p:anim calcmode="discrete" valueType="str">
                                      <p:cBhvr>
                                        <p:cTn id="54" dur="200"/>
                                        <p:tgtEl>
                                          <p:spTgt spid="332836"/>
                                        </p:tgtEl>
                                        <p:attrNameLst>
                                          <p:attrName>style.visibility</p:attrName>
                                        </p:attrNameLst>
                                      </p:cBhvr>
                                      <p:tavLst>
                                        <p:tav tm="0">
                                          <p:val>
                                            <p:strVal val="hidden"/>
                                          </p:val>
                                        </p:tav>
                                        <p:tav tm="50000">
                                          <p:val>
                                            <p:strVal val="visible"/>
                                          </p:val>
                                        </p:tav>
                                      </p:tavLst>
                                    </p:anim>
                                    <p:set>
                                      <p:cBhvr>
                                        <p:cTn id="55" dur="1" fill="hold">
                                          <p:stCondLst>
                                            <p:cond delay="199"/>
                                          </p:stCondLst>
                                        </p:cTn>
                                        <p:tgtEl>
                                          <p:spTgt spid="332836"/>
                                        </p:tgtEl>
                                        <p:attrNameLst>
                                          <p:attrName>style.visibility</p:attrName>
                                        </p:attrNameLst>
                                      </p:cBhvr>
                                      <p:to>
                                        <p:strVal val="hidden"/>
                                      </p:to>
                                    </p:set>
                                  </p:childTnLst>
                                </p:cTn>
                              </p:par>
                              <p:par>
                                <p:cTn id="56" presetID="11" presetClass="exit" presetSubtype="0" repeatCount="100000" fill="hold" grpId="1" nodeType="withEffect">
                                  <p:stCondLst>
                                    <p:cond delay="0"/>
                                  </p:stCondLst>
                                  <p:childTnLst>
                                    <p:anim calcmode="discrete" valueType="str">
                                      <p:cBhvr>
                                        <p:cTn id="57" dur="200"/>
                                        <p:tgtEl>
                                          <p:spTgt spid="332837"/>
                                        </p:tgtEl>
                                        <p:attrNameLst>
                                          <p:attrName>style.visibility</p:attrName>
                                        </p:attrNameLst>
                                      </p:cBhvr>
                                      <p:tavLst>
                                        <p:tav tm="0">
                                          <p:val>
                                            <p:strVal val="hidden"/>
                                          </p:val>
                                        </p:tav>
                                        <p:tav tm="50000">
                                          <p:val>
                                            <p:strVal val="visible"/>
                                          </p:val>
                                        </p:tav>
                                      </p:tavLst>
                                    </p:anim>
                                    <p:set>
                                      <p:cBhvr>
                                        <p:cTn id="58" dur="1" fill="hold">
                                          <p:stCondLst>
                                            <p:cond delay="199"/>
                                          </p:stCondLst>
                                        </p:cTn>
                                        <p:tgtEl>
                                          <p:spTgt spid="332837"/>
                                        </p:tgtEl>
                                        <p:attrNameLst>
                                          <p:attrName>style.visibility</p:attrName>
                                        </p:attrNameLst>
                                      </p:cBhvr>
                                      <p:to>
                                        <p:strVal val="hidden"/>
                                      </p:to>
                                    </p:set>
                                  </p:childTnLst>
                                </p:cTn>
                              </p:par>
                              <p:par>
                                <p:cTn id="59" presetID="11" presetClass="exit" presetSubtype="0" repeatCount="100000" fill="hold" grpId="1" nodeType="withEffect">
                                  <p:stCondLst>
                                    <p:cond delay="0"/>
                                  </p:stCondLst>
                                  <p:childTnLst>
                                    <p:anim calcmode="discrete" valueType="str">
                                      <p:cBhvr>
                                        <p:cTn id="60" dur="200"/>
                                        <p:tgtEl>
                                          <p:spTgt spid="332838"/>
                                        </p:tgtEl>
                                        <p:attrNameLst>
                                          <p:attrName>style.visibility</p:attrName>
                                        </p:attrNameLst>
                                      </p:cBhvr>
                                      <p:tavLst>
                                        <p:tav tm="0">
                                          <p:val>
                                            <p:strVal val="hidden"/>
                                          </p:val>
                                        </p:tav>
                                        <p:tav tm="50000">
                                          <p:val>
                                            <p:strVal val="visible"/>
                                          </p:val>
                                        </p:tav>
                                      </p:tavLst>
                                    </p:anim>
                                    <p:set>
                                      <p:cBhvr>
                                        <p:cTn id="61" dur="1" fill="hold">
                                          <p:stCondLst>
                                            <p:cond delay="199"/>
                                          </p:stCondLst>
                                        </p:cTn>
                                        <p:tgtEl>
                                          <p:spTgt spid="332838"/>
                                        </p:tgtEl>
                                        <p:attrNameLst>
                                          <p:attrName>style.visibility</p:attrName>
                                        </p:attrNameLst>
                                      </p:cBhvr>
                                      <p:to>
                                        <p:strVal val="hidden"/>
                                      </p:to>
                                    </p:set>
                                  </p:childTnLst>
                                </p:cTn>
                              </p:par>
                              <p:par>
                                <p:cTn id="62" presetID="11" presetClass="exit" presetSubtype="0" repeatCount="100000" fill="hold" grpId="1" nodeType="withEffect">
                                  <p:stCondLst>
                                    <p:cond delay="0"/>
                                  </p:stCondLst>
                                  <p:childTnLst>
                                    <p:anim calcmode="discrete" valueType="str">
                                      <p:cBhvr>
                                        <p:cTn id="63" dur="200"/>
                                        <p:tgtEl>
                                          <p:spTgt spid="332839"/>
                                        </p:tgtEl>
                                        <p:attrNameLst>
                                          <p:attrName>style.visibility</p:attrName>
                                        </p:attrNameLst>
                                      </p:cBhvr>
                                      <p:tavLst>
                                        <p:tav tm="0">
                                          <p:val>
                                            <p:strVal val="hidden"/>
                                          </p:val>
                                        </p:tav>
                                        <p:tav tm="50000">
                                          <p:val>
                                            <p:strVal val="visible"/>
                                          </p:val>
                                        </p:tav>
                                      </p:tavLst>
                                    </p:anim>
                                    <p:set>
                                      <p:cBhvr>
                                        <p:cTn id="64" dur="1" fill="hold">
                                          <p:stCondLst>
                                            <p:cond delay="199"/>
                                          </p:stCondLst>
                                        </p:cTn>
                                        <p:tgtEl>
                                          <p:spTgt spid="332839"/>
                                        </p:tgtEl>
                                        <p:attrNameLst>
                                          <p:attrName>style.visibility</p:attrName>
                                        </p:attrNameLst>
                                      </p:cBhvr>
                                      <p:to>
                                        <p:strVal val="hidden"/>
                                      </p:to>
                                    </p:set>
                                  </p:childTnLst>
                                </p:cTn>
                              </p:par>
                              <p:par>
                                <p:cTn id="65" presetID="11" presetClass="exit" presetSubtype="0" repeatCount="100000" fill="hold" grpId="1" nodeType="withEffect">
                                  <p:stCondLst>
                                    <p:cond delay="0"/>
                                  </p:stCondLst>
                                  <p:childTnLst>
                                    <p:anim calcmode="discrete" valueType="str">
                                      <p:cBhvr>
                                        <p:cTn id="66" dur="200"/>
                                        <p:tgtEl>
                                          <p:spTgt spid="332840"/>
                                        </p:tgtEl>
                                        <p:attrNameLst>
                                          <p:attrName>style.visibility</p:attrName>
                                        </p:attrNameLst>
                                      </p:cBhvr>
                                      <p:tavLst>
                                        <p:tav tm="0">
                                          <p:val>
                                            <p:strVal val="hidden"/>
                                          </p:val>
                                        </p:tav>
                                        <p:tav tm="50000">
                                          <p:val>
                                            <p:strVal val="visible"/>
                                          </p:val>
                                        </p:tav>
                                      </p:tavLst>
                                    </p:anim>
                                    <p:set>
                                      <p:cBhvr>
                                        <p:cTn id="67" dur="1" fill="hold">
                                          <p:stCondLst>
                                            <p:cond delay="199"/>
                                          </p:stCondLst>
                                        </p:cTn>
                                        <p:tgtEl>
                                          <p:spTgt spid="3328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31" grpId="0" animBg="1"/>
      <p:bldP spid="332831" grpId="1" animBg="1"/>
      <p:bldP spid="332832" grpId="0" animBg="1"/>
      <p:bldP spid="332832" grpId="1" animBg="1"/>
      <p:bldP spid="332833" grpId="0" animBg="1"/>
      <p:bldP spid="332833" grpId="1" animBg="1"/>
      <p:bldP spid="332834" grpId="0" animBg="1"/>
      <p:bldP spid="332834" grpId="1" animBg="1"/>
      <p:bldP spid="332835" grpId="0" animBg="1"/>
      <p:bldP spid="332835" grpId="1" animBg="1"/>
      <p:bldP spid="332836" grpId="0" animBg="1"/>
      <p:bldP spid="332836" grpId="1" animBg="1"/>
      <p:bldP spid="332837" grpId="0" animBg="1"/>
      <p:bldP spid="332837" grpId="1" animBg="1"/>
      <p:bldP spid="332838" grpId="0" animBg="1"/>
      <p:bldP spid="332838" grpId="1" animBg="1"/>
      <p:bldP spid="332839" grpId="0" animBg="1"/>
      <p:bldP spid="332839" grpId="1" animBg="1"/>
      <p:bldP spid="332840" grpId="0" animBg="1"/>
      <p:bldP spid="332840"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6" name="Text Box 4"/>
          <p:cNvSpPr txBox="1">
            <a:spLocks noChangeArrowheads="1"/>
          </p:cNvSpPr>
          <p:nvPr/>
        </p:nvSpPr>
        <p:spPr bwMode="auto">
          <a:xfrm>
            <a:off x="1204912" y="166688"/>
            <a:ext cx="77866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dirty="0">
                <a:solidFill>
                  <a:srgbClr val="66FF33"/>
                </a:solidFill>
              </a:rPr>
              <a:t>ĐẠI CƯƠNG VỀ DÒNG ĐIỆN XOAY CHIỀU</a:t>
            </a:r>
          </a:p>
        </p:txBody>
      </p:sp>
      <p:sp>
        <p:nvSpPr>
          <p:cNvPr id="305157" name="Rectangle 5"/>
          <p:cNvSpPr>
            <a:spLocks noChangeArrowheads="1"/>
          </p:cNvSpPr>
          <p:nvPr/>
        </p:nvSpPr>
        <p:spPr bwMode="auto">
          <a:xfrm>
            <a:off x="595313" y="76200"/>
            <a:ext cx="609600" cy="533400"/>
          </a:xfrm>
          <a:prstGeom prst="rect">
            <a:avLst/>
          </a:prstGeom>
          <a:solidFill>
            <a:schemeClr val="accent1"/>
          </a:solidFill>
          <a:ln>
            <a:noFill/>
          </a:ln>
          <a:effectLst/>
          <a:extLs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200" b="1">
                <a:latin typeface="Arial Black" pitchFamily="34" charset="0"/>
              </a:rPr>
              <a:t>12</a:t>
            </a:r>
          </a:p>
        </p:txBody>
      </p:sp>
      <p:sp>
        <p:nvSpPr>
          <p:cNvPr id="305158" name="Line 6"/>
          <p:cNvSpPr>
            <a:spLocks noChangeShapeType="1"/>
          </p:cNvSpPr>
          <p:nvPr/>
        </p:nvSpPr>
        <p:spPr bwMode="auto">
          <a:xfrm>
            <a:off x="519113" y="685800"/>
            <a:ext cx="8077200" cy="0"/>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5159" name="Text Box 7">
            <a:hlinkClick r:id="rId3" action="ppaction://hlinksldjump"/>
          </p:cNvPr>
          <p:cNvSpPr txBox="1">
            <a:spLocks noChangeArrowheads="1"/>
          </p:cNvSpPr>
          <p:nvPr/>
        </p:nvSpPr>
        <p:spPr bwMode="auto">
          <a:xfrm>
            <a:off x="381000" y="762000"/>
            <a:ext cx="480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spcBef>
                <a:spcPct val="20000"/>
              </a:spcBef>
              <a:buClr>
                <a:schemeClr val="hlink"/>
              </a:buClr>
              <a:buSzPct val="70000"/>
              <a:buFont typeface="Wingdings" pitchFamily="2" charset="2"/>
              <a:buNone/>
            </a:pPr>
            <a:r>
              <a:rPr lang="en-US" altLang="en-US" sz="2400">
                <a:latin typeface="Verdana" pitchFamily="34" charset="0"/>
              </a:rPr>
              <a:t>III. GIÁ TRỊ HIỆU DỤNG</a:t>
            </a:r>
          </a:p>
        </p:txBody>
      </p:sp>
      <p:sp>
        <p:nvSpPr>
          <p:cNvPr id="305175" name="AutoShape 23"/>
          <p:cNvSpPr>
            <a:spLocks noChangeArrowheads="1"/>
          </p:cNvSpPr>
          <p:nvPr/>
        </p:nvSpPr>
        <p:spPr bwMode="auto">
          <a:xfrm>
            <a:off x="2819400" y="1828800"/>
            <a:ext cx="3352800" cy="2667000"/>
          </a:xfrm>
          <a:prstGeom prst="smileyFace">
            <a:avLst>
              <a:gd name="adj" fmla="val 4653"/>
            </a:avLst>
          </a:prstGeom>
          <a:solidFill>
            <a:srgbClr val="FF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a:solidFill>
                  <a:srgbClr val="FF0066"/>
                </a:solidFill>
              </a:rPr>
              <a:t>Nhắc lại</a:t>
            </a:r>
          </a:p>
          <a:p>
            <a:pPr algn="ctr"/>
            <a:r>
              <a:rPr lang="en-US" altLang="en-US" sz="2800">
                <a:solidFill>
                  <a:srgbClr val="FF0066"/>
                </a:solidFill>
              </a:rPr>
              <a:t> biểu thức định luật </a:t>
            </a:r>
          </a:p>
          <a:p>
            <a:pPr algn="ctr"/>
            <a:r>
              <a:rPr lang="en-US" altLang="en-US" sz="2800">
                <a:solidFill>
                  <a:srgbClr val="FF0066"/>
                </a:solidFill>
              </a:rPr>
              <a:t>Jun – Lenxơ?</a:t>
            </a:r>
          </a:p>
        </p:txBody>
      </p:sp>
      <p:sp>
        <p:nvSpPr>
          <p:cNvPr id="305176" name="Rectangle 24"/>
          <p:cNvSpPr>
            <a:spLocks noChangeArrowheads="1"/>
          </p:cNvSpPr>
          <p:nvPr/>
        </p:nvSpPr>
        <p:spPr bwMode="auto">
          <a:xfrm>
            <a:off x="1143000" y="2514600"/>
            <a:ext cx="60960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b="1"/>
              <a:t>Q = I</a:t>
            </a:r>
            <a:r>
              <a:rPr lang="en-US" altLang="en-US" sz="2800" b="1" baseline="30000"/>
              <a:t>2</a:t>
            </a:r>
            <a:r>
              <a:rPr lang="en-US" altLang="en-US" sz="2800" b="1"/>
              <a:t>Rt</a:t>
            </a:r>
          </a:p>
          <a:p>
            <a:pPr algn="ctr"/>
            <a:r>
              <a:rPr lang="en-US" altLang="en-US" sz="2800" b="1"/>
              <a:t>Q là lượng điện năng tiêu thụ trên R</a:t>
            </a:r>
          </a:p>
        </p:txBody>
      </p:sp>
      <p:sp>
        <p:nvSpPr>
          <p:cNvPr id="305177" name="Rectangle 25">
            <a:hlinkClick r:id="rId4" action="ppaction://hlinksldjump"/>
          </p:cNvPr>
          <p:cNvSpPr>
            <a:spLocks noChangeArrowheads="1"/>
          </p:cNvSpPr>
          <p:nvPr/>
        </p:nvSpPr>
        <p:spPr bwMode="auto">
          <a:xfrm>
            <a:off x="8382000" y="6477000"/>
            <a:ext cx="6096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XD</a:t>
            </a:r>
          </a:p>
        </p:txBody>
      </p:sp>
      <p:graphicFrame>
        <p:nvGraphicFramePr>
          <p:cNvPr id="305178" name="Object 26"/>
          <p:cNvGraphicFramePr>
            <a:graphicFrameLocks noGrp="1" noChangeAspect="1"/>
          </p:cNvGraphicFramePr>
          <p:nvPr>
            <p:ph sz="half" idx="1"/>
          </p:nvPr>
        </p:nvGraphicFramePr>
        <p:xfrm>
          <a:off x="2133600" y="3738563"/>
          <a:ext cx="685800" cy="254000"/>
        </p:xfrm>
        <a:graphic>
          <a:graphicData uri="http://schemas.openxmlformats.org/presentationml/2006/ole">
            <mc:AlternateContent xmlns:mc="http://schemas.openxmlformats.org/markup-compatibility/2006">
              <mc:Choice xmlns:v="urn:schemas-microsoft-com:vml" Requires="v">
                <p:oleObj spid="_x0000_s13320" name="Equation" r:id="rId5" imgW="685800" imgH="253800" progId="Equation.3">
                  <p:embed/>
                </p:oleObj>
              </mc:Choice>
              <mc:Fallback>
                <p:oleObj name="Equation" r:id="rId5" imgW="68580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3738563"/>
                        <a:ext cx="685800" cy="254000"/>
                      </a:xfrm>
                      <a:prstGeom prst="rect">
                        <a:avLst/>
                      </a:prstGeom>
                      <a:solidFill>
                        <a:srgbClr val="FFFF00"/>
                      </a:soli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5186" name="Object 34"/>
          <p:cNvGraphicFramePr>
            <a:graphicFrameLocks noGrp="1" noChangeAspect="1"/>
          </p:cNvGraphicFramePr>
          <p:nvPr>
            <p:ph sz="quarter" idx="2"/>
          </p:nvPr>
        </p:nvGraphicFramePr>
        <p:xfrm>
          <a:off x="5181600" y="5638800"/>
          <a:ext cx="1752600" cy="574675"/>
        </p:xfrm>
        <a:graphic>
          <a:graphicData uri="http://schemas.openxmlformats.org/presentationml/2006/ole">
            <mc:AlternateContent xmlns:mc="http://schemas.openxmlformats.org/markup-compatibility/2006">
              <mc:Choice xmlns:v="urn:schemas-microsoft-com:vml" Requires="v">
                <p:oleObj spid="_x0000_s13321" name="Equation" r:id="rId7" imgW="774360" imgH="253800" progId="Equation.3">
                  <p:embed/>
                </p:oleObj>
              </mc:Choice>
              <mc:Fallback>
                <p:oleObj name="Equation" r:id="rId7" imgW="77436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81600" y="5638800"/>
                        <a:ext cx="1752600" cy="574675"/>
                      </a:xfrm>
                      <a:prstGeom prst="rect">
                        <a:avLst/>
                      </a:prstGeom>
                      <a:solidFill>
                        <a:srgbClr val="FFFF00"/>
                      </a:soli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5180" name="Text Box 28"/>
          <p:cNvSpPr txBox="1">
            <a:spLocks noChangeArrowheads="1"/>
          </p:cNvSpPr>
          <p:nvPr/>
        </p:nvSpPr>
        <p:spPr bwMode="auto">
          <a:xfrm>
            <a:off x="457200" y="1028700"/>
            <a:ext cx="80772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sz="2800" dirty="0">
                <a:solidFill>
                  <a:srgbClr val="FF0066"/>
                </a:solidFill>
              </a:rPr>
              <a:t>	</a:t>
            </a:r>
            <a:r>
              <a:rPr lang="en-US" altLang="en-US" sz="2800" dirty="0" err="1">
                <a:solidFill>
                  <a:srgbClr val="FF0066"/>
                </a:solidFill>
              </a:rPr>
              <a:t>Cường</a:t>
            </a:r>
            <a:r>
              <a:rPr lang="en-US" altLang="en-US" sz="2800" dirty="0">
                <a:solidFill>
                  <a:srgbClr val="FF0066"/>
                </a:solidFill>
              </a:rPr>
              <a:t> </a:t>
            </a:r>
            <a:r>
              <a:rPr lang="en-US" altLang="en-US" sz="2800" dirty="0" err="1">
                <a:solidFill>
                  <a:srgbClr val="FF0066"/>
                </a:solidFill>
              </a:rPr>
              <a:t>độ</a:t>
            </a:r>
            <a:r>
              <a:rPr lang="en-US" altLang="en-US" sz="2800" dirty="0">
                <a:solidFill>
                  <a:srgbClr val="FF0066"/>
                </a:solidFill>
              </a:rPr>
              <a:t> </a:t>
            </a:r>
            <a:r>
              <a:rPr lang="en-US" altLang="en-US" sz="2800" dirty="0" err="1">
                <a:solidFill>
                  <a:srgbClr val="FF0066"/>
                </a:solidFill>
              </a:rPr>
              <a:t>hiệu</a:t>
            </a:r>
            <a:r>
              <a:rPr lang="en-US" altLang="en-US" sz="2800" dirty="0">
                <a:solidFill>
                  <a:srgbClr val="FF0066"/>
                </a:solidFill>
              </a:rPr>
              <a:t> </a:t>
            </a:r>
            <a:r>
              <a:rPr lang="en-US" altLang="en-US" sz="2800" dirty="0" err="1">
                <a:solidFill>
                  <a:srgbClr val="FF0066"/>
                </a:solidFill>
              </a:rPr>
              <a:t>dụng</a:t>
            </a:r>
            <a:r>
              <a:rPr lang="en-US" altLang="en-US" sz="2800" dirty="0">
                <a:solidFill>
                  <a:srgbClr val="FF0066"/>
                </a:solidFill>
              </a:rPr>
              <a:t> </a:t>
            </a:r>
            <a:r>
              <a:rPr lang="en-US" altLang="en-US" sz="2800" dirty="0" err="1">
                <a:solidFill>
                  <a:srgbClr val="FF0066"/>
                </a:solidFill>
              </a:rPr>
              <a:t>của</a:t>
            </a:r>
            <a:r>
              <a:rPr lang="en-US" altLang="en-US" sz="2800" dirty="0">
                <a:solidFill>
                  <a:srgbClr val="FF0066"/>
                </a:solidFill>
              </a:rPr>
              <a:t> </a:t>
            </a:r>
            <a:r>
              <a:rPr lang="en-US" altLang="en-US" sz="2800" dirty="0" err="1">
                <a:solidFill>
                  <a:srgbClr val="FF0066"/>
                </a:solidFill>
              </a:rPr>
              <a:t>cường</a:t>
            </a:r>
            <a:r>
              <a:rPr lang="en-US" altLang="en-US" sz="2800" dirty="0">
                <a:solidFill>
                  <a:srgbClr val="FF0066"/>
                </a:solidFill>
              </a:rPr>
              <a:t> </a:t>
            </a:r>
            <a:r>
              <a:rPr lang="en-US" altLang="en-US" sz="2800" dirty="0" err="1">
                <a:solidFill>
                  <a:srgbClr val="FF0066"/>
                </a:solidFill>
              </a:rPr>
              <a:t>độ</a:t>
            </a:r>
            <a:r>
              <a:rPr lang="en-US" altLang="en-US" sz="2800" dirty="0">
                <a:solidFill>
                  <a:srgbClr val="FF0066"/>
                </a:solidFill>
              </a:rPr>
              <a:t> </a:t>
            </a:r>
            <a:r>
              <a:rPr lang="en-US" altLang="en-US" sz="2800" dirty="0" err="1">
                <a:solidFill>
                  <a:srgbClr val="FF0066"/>
                </a:solidFill>
              </a:rPr>
              <a:t>xoay</a:t>
            </a:r>
            <a:r>
              <a:rPr lang="en-US" altLang="en-US" sz="2800" dirty="0">
                <a:solidFill>
                  <a:srgbClr val="FF0066"/>
                </a:solidFill>
              </a:rPr>
              <a:t> </a:t>
            </a:r>
            <a:r>
              <a:rPr lang="en-US" altLang="en-US" sz="2800" dirty="0" err="1">
                <a:solidFill>
                  <a:srgbClr val="FF0066"/>
                </a:solidFill>
              </a:rPr>
              <a:t>chiều</a:t>
            </a:r>
            <a:r>
              <a:rPr lang="en-US" altLang="en-US" sz="2800" dirty="0">
                <a:solidFill>
                  <a:srgbClr val="FF0066"/>
                </a:solidFill>
              </a:rPr>
              <a:t> </a:t>
            </a:r>
            <a:r>
              <a:rPr lang="en-US" altLang="en-US" sz="2800" dirty="0" err="1">
                <a:solidFill>
                  <a:srgbClr val="FF0066"/>
                </a:solidFill>
              </a:rPr>
              <a:t>là</a:t>
            </a:r>
            <a:r>
              <a:rPr lang="en-US" altLang="en-US" sz="2800" dirty="0">
                <a:solidFill>
                  <a:srgbClr val="FF0066"/>
                </a:solidFill>
              </a:rPr>
              <a:t> </a:t>
            </a:r>
            <a:r>
              <a:rPr lang="en-US" altLang="en-US" sz="2800" dirty="0" err="1">
                <a:solidFill>
                  <a:srgbClr val="FF0066"/>
                </a:solidFill>
              </a:rPr>
              <a:t>đại</a:t>
            </a:r>
            <a:r>
              <a:rPr lang="en-US" altLang="en-US" sz="2800" dirty="0">
                <a:solidFill>
                  <a:srgbClr val="FF0066"/>
                </a:solidFill>
              </a:rPr>
              <a:t> </a:t>
            </a:r>
            <a:r>
              <a:rPr lang="en-US" altLang="en-US" sz="2800" dirty="0" err="1">
                <a:solidFill>
                  <a:srgbClr val="FF0066"/>
                </a:solidFill>
              </a:rPr>
              <a:t>lượng</a:t>
            </a:r>
            <a:r>
              <a:rPr lang="en-US" altLang="en-US" sz="2800" dirty="0">
                <a:solidFill>
                  <a:srgbClr val="FF0066"/>
                </a:solidFill>
              </a:rPr>
              <a:t> </a:t>
            </a:r>
            <a:r>
              <a:rPr lang="en-US" altLang="en-US" sz="2800" dirty="0" err="1">
                <a:solidFill>
                  <a:srgbClr val="FF0066"/>
                </a:solidFill>
              </a:rPr>
              <a:t>có</a:t>
            </a:r>
            <a:r>
              <a:rPr lang="en-US" altLang="en-US" sz="2800" dirty="0">
                <a:solidFill>
                  <a:srgbClr val="FF0066"/>
                </a:solidFill>
              </a:rPr>
              <a:t> </a:t>
            </a:r>
            <a:r>
              <a:rPr lang="en-US" altLang="en-US" sz="2800" dirty="0" err="1">
                <a:solidFill>
                  <a:srgbClr val="FF0066"/>
                </a:solidFill>
              </a:rPr>
              <a:t>giá</a:t>
            </a:r>
            <a:r>
              <a:rPr lang="en-US" altLang="en-US" sz="2800" dirty="0">
                <a:solidFill>
                  <a:srgbClr val="FF0066"/>
                </a:solidFill>
              </a:rPr>
              <a:t> </a:t>
            </a:r>
            <a:r>
              <a:rPr lang="en-US" altLang="en-US" sz="2800" dirty="0" err="1">
                <a:solidFill>
                  <a:srgbClr val="FF0066"/>
                </a:solidFill>
              </a:rPr>
              <a:t>trị</a:t>
            </a:r>
            <a:r>
              <a:rPr lang="en-US" altLang="en-US" sz="2800" dirty="0">
                <a:solidFill>
                  <a:srgbClr val="FF0066"/>
                </a:solidFill>
              </a:rPr>
              <a:t> </a:t>
            </a:r>
            <a:r>
              <a:rPr lang="en-US" altLang="en-US" sz="2800" dirty="0" err="1">
                <a:solidFill>
                  <a:srgbClr val="FF0066"/>
                </a:solidFill>
              </a:rPr>
              <a:t>bằng</a:t>
            </a:r>
            <a:r>
              <a:rPr lang="en-US" altLang="en-US" sz="2800" dirty="0">
                <a:solidFill>
                  <a:srgbClr val="FF0066"/>
                </a:solidFill>
              </a:rPr>
              <a:t> </a:t>
            </a:r>
            <a:r>
              <a:rPr lang="en-US" altLang="en-US" sz="2800" dirty="0" err="1">
                <a:solidFill>
                  <a:srgbClr val="FF0066"/>
                </a:solidFill>
              </a:rPr>
              <a:t>cường</a:t>
            </a:r>
            <a:r>
              <a:rPr lang="en-US" altLang="en-US" sz="2800" dirty="0">
                <a:solidFill>
                  <a:srgbClr val="FF0066"/>
                </a:solidFill>
              </a:rPr>
              <a:t> </a:t>
            </a:r>
            <a:r>
              <a:rPr lang="en-US" altLang="en-US" sz="2800" dirty="0" err="1">
                <a:solidFill>
                  <a:srgbClr val="FF0066"/>
                </a:solidFill>
              </a:rPr>
              <a:t>độ</a:t>
            </a:r>
            <a:r>
              <a:rPr lang="en-US" altLang="en-US" sz="2800" dirty="0">
                <a:solidFill>
                  <a:srgbClr val="FF0066"/>
                </a:solidFill>
              </a:rPr>
              <a:t> </a:t>
            </a:r>
            <a:r>
              <a:rPr lang="en-US" altLang="en-US" sz="2800" dirty="0" err="1">
                <a:solidFill>
                  <a:srgbClr val="FF0066"/>
                </a:solidFill>
              </a:rPr>
              <a:t>của</a:t>
            </a:r>
            <a:r>
              <a:rPr lang="en-US" altLang="en-US" sz="2800" dirty="0">
                <a:solidFill>
                  <a:srgbClr val="FF0066"/>
                </a:solidFill>
              </a:rPr>
              <a:t> </a:t>
            </a:r>
            <a:r>
              <a:rPr lang="en-US" altLang="en-US" sz="2800" dirty="0" err="1">
                <a:solidFill>
                  <a:srgbClr val="FF0066"/>
                </a:solidFill>
              </a:rPr>
              <a:t>một</a:t>
            </a:r>
            <a:r>
              <a:rPr lang="en-US" altLang="en-US" sz="2800" dirty="0">
                <a:solidFill>
                  <a:srgbClr val="FF0066"/>
                </a:solidFill>
              </a:rPr>
              <a:t> </a:t>
            </a:r>
            <a:r>
              <a:rPr lang="en-US" altLang="en-US" sz="2800" dirty="0" err="1">
                <a:solidFill>
                  <a:srgbClr val="FF0066"/>
                </a:solidFill>
              </a:rPr>
              <a:t>dòng</a:t>
            </a:r>
            <a:r>
              <a:rPr lang="en-US" altLang="en-US" sz="2800" dirty="0">
                <a:solidFill>
                  <a:srgbClr val="FF0066"/>
                </a:solidFill>
              </a:rPr>
              <a:t> </a:t>
            </a:r>
            <a:r>
              <a:rPr lang="en-US" altLang="en-US" sz="2800" dirty="0" err="1">
                <a:solidFill>
                  <a:srgbClr val="FF0066"/>
                </a:solidFill>
              </a:rPr>
              <a:t>điện</a:t>
            </a:r>
            <a:r>
              <a:rPr lang="en-US" altLang="en-US" sz="2800" dirty="0">
                <a:solidFill>
                  <a:srgbClr val="FF0066"/>
                </a:solidFill>
              </a:rPr>
              <a:t> </a:t>
            </a:r>
            <a:r>
              <a:rPr lang="en-US" altLang="en-US" sz="2800" dirty="0" err="1">
                <a:solidFill>
                  <a:srgbClr val="FF0066"/>
                </a:solidFill>
              </a:rPr>
              <a:t>không</a:t>
            </a:r>
            <a:r>
              <a:rPr lang="en-US" altLang="en-US" sz="2800" dirty="0">
                <a:solidFill>
                  <a:srgbClr val="FF0066"/>
                </a:solidFill>
              </a:rPr>
              <a:t> </a:t>
            </a:r>
            <a:r>
              <a:rPr lang="en-US" altLang="en-US" sz="2800" dirty="0" err="1">
                <a:solidFill>
                  <a:srgbClr val="FF0066"/>
                </a:solidFill>
              </a:rPr>
              <a:t>đổi</a:t>
            </a:r>
            <a:r>
              <a:rPr lang="en-US" altLang="en-US" sz="2800" dirty="0">
                <a:solidFill>
                  <a:srgbClr val="FF0066"/>
                </a:solidFill>
              </a:rPr>
              <a:t>, </a:t>
            </a:r>
            <a:r>
              <a:rPr lang="en-US" altLang="en-US" sz="2800" dirty="0" err="1">
                <a:solidFill>
                  <a:srgbClr val="FF0066"/>
                </a:solidFill>
              </a:rPr>
              <a:t>sao</a:t>
            </a:r>
            <a:r>
              <a:rPr lang="en-US" altLang="en-US" sz="2800" dirty="0">
                <a:solidFill>
                  <a:srgbClr val="FF0066"/>
                </a:solidFill>
              </a:rPr>
              <a:t> </a:t>
            </a:r>
            <a:r>
              <a:rPr lang="en-US" altLang="en-US" sz="2800" dirty="0" err="1">
                <a:solidFill>
                  <a:srgbClr val="FF0066"/>
                </a:solidFill>
              </a:rPr>
              <a:t>cho</a:t>
            </a:r>
            <a:r>
              <a:rPr lang="en-US" altLang="en-US" sz="2800" dirty="0">
                <a:solidFill>
                  <a:srgbClr val="FF0066"/>
                </a:solidFill>
              </a:rPr>
              <a:t> </a:t>
            </a:r>
            <a:r>
              <a:rPr lang="en-US" altLang="en-US" sz="2800" dirty="0" err="1">
                <a:solidFill>
                  <a:srgbClr val="FF0066"/>
                </a:solidFill>
              </a:rPr>
              <a:t>khi</a:t>
            </a:r>
            <a:r>
              <a:rPr lang="en-US" altLang="en-US" sz="2800" dirty="0">
                <a:solidFill>
                  <a:srgbClr val="FF0066"/>
                </a:solidFill>
              </a:rPr>
              <a:t> </a:t>
            </a:r>
            <a:r>
              <a:rPr lang="en-US" altLang="en-US" sz="2800" dirty="0" err="1">
                <a:solidFill>
                  <a:srgbClr val="FF0066"/>
                </a:solidFill>
              </a:rPr>
              <a:t>đi</a:t>
            </a:r>
            <a:r>
              <a:rPr lang="en-US" altLang="en-US" sz="2800" dirty="0">
                <a:solidFill>
                  <a:srgbClr val="FF0066"/>
                </a:solidFill>
              </a:rPr>
              <a:t> qua </a:t>
            </a:r>
            <a:r>
              <a:rPr lang="en-US" altLang="en-US" sz="2800" dirty="0" err="1">
                <a:solidFill>
                  <a:srgbClr val="FF0066"/>
                </a:solidFill>
              </a:rPr>
              <a:t>cùng</a:t>
            </a:r>
            <a:r>
              <a:rPr lang="en-US" altLang="en-US" sz="2800" dirty="0">
                <a:solidFill>
                  <a:srgbClr val="FF0066"/>
                </a:solidFill>
              </a:rPr>
              <a:t> </a:t>
            </a:r>
            <a:r>
              <a:rPr lang="en-US" altLang="en-US" sz="2800" dirty="0" err="1">
                <a:solidFill>
                  <a:srgbClr val="FF0066"/>
                </a:solidFill>
              </a:rPr>
              <a:t>một</a:t>
            </a:r>
            <a:r>
              <a:rPr lang="en-US" altLang="en-US" sz="2800" dirty="0">
                <a:solidFill>
                  <a:srgbClr val="FF0066"/>
                </a:solidFill>
              </a:rPr>
              <a:t> </a:t>
            </a:r>
            <a:r>
              <a:rPr lang="en-US" altLang="en-US" sz="2800" dirty="0" err="1">
                <a:solidFill>
                  <a:srgbClr val="FF0066"/>
                </a:solidFill>
              </a:rPr>
              <a:t>điện</a:t>
            </a:r>
            <a:r>
              <a:rPr lang="en-US" altLang="en-US" sz="2800" dirty="0">
                <a:solidFill>
                  <a:srgbClr val="FF0066"/>
                </a:solidFill>
              </a:rPr>
              <a:t> </a:t>
            </a:r>
            <a:r>
              <a:rPr lang="en-US" altLang="en-US" sz="2800" dirty="0" err="1">
                <a:solidFill>
                  <a:srgbClr val="FF0066"/>
                </a:solidFill>
              </a:rPr>
              <a:t>trở</a:t>
            </a:r>
            <a:r>
              <a:rPr lang="en-US" altLang="en-US" sz="2800" dirty="0">
                <a:solidFill>
                  <a:srgbClr val="FF0066"/>
                </a:solidFill>
              </a:rPr>
              <a:t> R </a:t>
            </a:r>
            <a:r>
              <a:rPr lang="en-US" altLang="en-US" sz="2800" dirty="0" err="1">
                <a:solidFill>
                  <a:srgbClr val="FF0066"/>
                </a:solidFill>
              </a:rPr>
              <a:t>thì</a:t>
            </a:r>
            <a:r>
              <a:rPr lang="en-US" altLang="en-US" sz="2800" dirty="0">
                <a:solidFill>
                  <a:srgbClr val="FF0066"/>
                </a:solidFill>
              </a:rPr>
              <a:t> </a:t>
            </a:r>
            <a:r>
              <a:rPr lang="en-US" altLang="en-US" sz="2800" dirty="0" err="1">
                <a:solidFill>
                  <a:srgbClr val="FF0066"/>
                </a:solidFill>
              </a:rPr>
              <a:t>công</a:t>
            </a:r>
            <a:r>
              <a:rPr lang="en-US" altLang="en-US" sz="2800" dirty="0">
                <a:solidFill>
                  <a:srgbClr val="FF0066"/>
                </a:solidFill>
              </a:rPr>
              <a:t> </a:t>
            </a:r>
            <a:r>
              <a:rPr lang="en-US" altLang="en-US" sz="2800" dirty="0" err="1">
                <a:solidFill>
                  <a:srgbClr val="FF0066"/>
                </a:solidFill>
              </a:rPr>
              <a:t>suất</a:t>
            </a:r>
            <a:r>
              <a:rPr lang="en-US" altLang="en-US" sz="2800" dirty="0">
                <a:solidFill>
                  <a:srgbClr val="FF0066"/>
                </a:solidFill>
              </a:rPr>
              <a:t> </a:t>
            </a:r>
            <a:r>
              <a:rPr lang="en-US" altLang="en-US" sz="2800" dirty="0" err="1">
                <a:solidFill>
                  <a:srgbClr val="FF0066"/>
                </a:solidFill>
              </a:rPr>
              <a:t>tiêu</a:t>
            </a:r>
            <a:r>
              <a:rPr lang="en-US" altLang="en-US" sz="2800" dirty="0">
                <a:solidFill>
                  <a:srgbClr val="FF0066"/>
                </a:solidFill>
              </a:rPr>
              <a:t> </a:t>
            </a:r>
            <a:r>
              <a:rPr lang="en-US" altLang="en-US" sz="2800" dirty="0" err="1">
                <a:solidFill>
                  <a:srgbClr val="FF0066"/>
                </a:solidFill>
              </a:rPr>
              <a:t>thụ</a:t>
            </a:r>
            <a:r>
              <a:rPr lang="en-US" altLang="en-US" sz="2800" dirty="0">
                <a:solidFill>
                  <a:srgbClr val="FF0066"/>
                </a:solidFill>
              </a:rPr>
              <a:t> </a:t>
            </a:r>
            <a:r>
              <a:rPr lang="en-US" altLang="en-US" sz="2800" dirty="0" err="1">
                <a:solidFill>
                  <a:srgbClr val="FF0066"/>
                </a:solidFill>
              </a:rPr>
              <a:t>trong</a:t>
            </a:r>
            <a:r>
              <a:rPr lang="en-US" altLang="en-US" sz="2800" dirty="0">
                <a:solidFill>
                  <a:srgbClr val="FF0066"/>
                </a:solidFill>
              </a:rPr>
              <a:t> R </a:t>
            </a:r>
            <a:r>
              <a:rPr lang="en-US" altLang="en-US" sz="2800" dirty="0" err="1">
                <a:solidFill>
                  <a:srgbClr val="FF0066"/>
                </a:solidFill>
              </a:rPr>
              <a:t>bởi</a:t>
            </a:r>
            <a:r>
              <a:rPr lang="en-US" altLang="en-US" sz="2800" dirty="0">
                <a:solidFill>
                  <a:srgbClr val="FF0066"/>
                </a:solidFill>
              </a:rPr>
              <a:t> </a:t>
            </a:r>
            <a:r>
              <a:rPr lang="en-US" altLang="en-US" sz="2800" dirty="0" err="1">
                <a:solidFill>
                  <a:srgbClr val="FF0066"/>
                </a:solidFill>
              </a:rPr>
              <a:t>dòng</a:t>
            </a:r>
            <a:r>
              <a:rPr lang="en-US" altLang="en-US" sz="2800" dirty="0">
                <a:solidFill>
                  <a:srgbClr val="FF0066"/>
                </a:solidFill>
              </a:rPr>
              <a:t> </a:t>
            </a:r>
            <a:r>
              <a:rPr lang="en-US" altLang="en-US" sz="2800" dirty="0" err="1">
                <a:solidFill>
                  <a:srgbClr val="FF0066"/>
                </a:solidFill>
              </a:rPr>
              <a:t>điện</a:t>
            </a:r>
            <a:r>
              <a:rPr lang="en-US" altLang="en-US" sz="2800" dirty="0">
                <a:solidFill>
                  <a:srgbClr val="FF0066"/>
                </a:solidFill>
              </a:rPr>
              <a:t> </a:t>
            </a:r>
            <a:r>
              <a:rPr lang="en-US" altLang="en-US" sz="2800" dirty="0" err="1">
                <a:solidFill>
                  <a:srgbClr val="FF0066"/>
                </a:solidFill>
              </a:rPr>
              <a:t>không</a:t>
            </a:r>
            <a:r>
              <a:rPr lang="en-US" altLang="en-US" sz="2800" dirty="0">
                <a:solidFill>
                  <a:srgbClr val="FF0066"/>
                </a:solidFill>
              </a:rPr>
              <a:t> </a:t>
            </a:r>
            <a:r>
              <a:rPr lang="en-US" altLang="en-US" sz="2800" dirty="0" err="1">
                <a:solidFill>
                  <a:srgbClr val="FF0066"/>
                </a:solidFill>
              </a:rPr>
              <a:t>đổi</a:t>
            </a:r>
            <a:r>
              <a:rPr lang="en-US" altLang="en-US" sz="2800" dirty="0">
                <a:solidFill>
                  <a:srgbClr val="FF0066"/>
                </a:solidFill>
              </a:rPr>
              <a:t> </a:t>
            </a:r>
            <a:r>
              <a:rPr lang="en-US" altLang="en-US" sz="2800" dirty="0" err="1">
                <a:solidFill>
                  <a:srgbClr val="FF0066"/>
                </a:solidFill>
              </a:rPr>
              <a:t>ấy</a:t>
            </a:r>
            <a:r>
              <a:rPr lang="en-US" altLang="en-US" sz="2800" dirty="0">
                <a:solidFill>
                  <a:srgbClr val="FF0066"/>
                </a:solidFill>
              </a:rPr>
              <a:t> </a:t>
            </a:r>
            <a:r>
              <a:rPr lang="en-US" altLang="en-US" sz="2800" dirty="0" err="1">
                <a:solidFill>
                  <a:srgbClr val="FF0066"/>
                </a:solidFill>
              </a:rPr>
              <a:t>bằng</a:t>
            </a:r>
            <a:r>
              <a:rPr lang="en-US" altLang="en-US" sz="2800" dirty="0">
                <a:solidFill>
                  <a:srgbClr val="FF0066"/>
                </a:solidFill>
              </a:rPr>
              <a:t> </a:t>
            </a:r>
            <a:r>
              <a:rPr lang="en-US" altLang="en-US" sz="2800" dirty="0" err="1">
                <a:solidFill>
                  <a:srgbClr val="FF0066"/>
                </a:solidFill>
              </a:rPr>
              <a:t>công</a:t>
            </a:r>
            <a:r>
              <a:rPr lang="en-US" altLang="en-US" sz="2800" dirty="0">
                <a:solidFill>
                  <a:srgbClr val="FF0066"/>
                </a:solidFill>
              </a:rPr>
              <a:t> </a:t>
            </a:r>
            <a:r>
              <a:rPr lang="en-US" altLang="en-US" sz="2800" dirty="0" err="1">
                <a:solidFill>
                  <a:srgbClr val="FF0066"/>
                </a:solidFill>
              </a:rPr>
              <a:t>suất</a:t>
            </a:r>
            <a:r>
              <a:rPr lang="en-US" altLang="en-US" sz="2800" dirty="0">
                <a:solidFill>
                  <a:srgbClr val="FF0066"/>
                </a:solidFill>
              </a:rPr>
              <a:t> </a:t>
            </a:r>
            <a:r>
              <a:rPr lang="en-US" altLang="en-US" sz="2800" dirty="0" err="1">
                <a:solidFill>
                  <a:srgbClr val="FF0066"/>
                </a:solidFill>
              </a:rPr>
              <a:t>trung</a:t>
            </a:r>
            <a:r>
              <a:rPr lang="en-US" altLang="en-US" sz="2800" dirty="0">
                <a:solidFill>
                  <a:srgbClr val="FF0066"/>
                </a:solidFill>
              </a:rPr>
              <a:t> </a:t>
            </a:r>
            <a:r>
              <a:rPr lang="en-US" altLang="en-US" sz="2800" dirty="0" err="1">
                <a:solidFill>
                  <a:srgbClr val="FF0066"/>
                </a:solidFill>
              </a:rPr>
              <a:t>bình</a:t>
            </a:r>
            <a:r>
              <a:rPr lang="en-US" altLang="en-US" sz="2800" dirty="0">
                <a:solidFill>
                  <a:srgbClr val="FF0066"/>
                </a:solidFill>
              </a:rPr>
              <a:t> </a:t>
            </a:r>
            <a:r>
              <a:rPr lang="en-US" altLang="en-US" sz="2800" dirty="0" err="1">
                <a:solidFill>
                  <a:srgbClr val="FF0066"/>
                </a:solidFill>
              </a:rPr>
              <a:t>tiêu</a:t>
            </a:r>
            <a:r>
              <a:rPr lang="en-US" altLang="en-US" sz="2800" dirty="0">
                <a:solidFill>
                  <a:srgbClr val="FF0066"/>
                </a:solidFill>
              </a:rPr>
              <a:t> </a:t>
            </a:r>
            <a:r>
              <a:rPr lang="en-US" altLang="en-US" sz="2800" dirty="0" err="1">
                <a:solidFill>
                  <a:srgbClr val="FF0066"/>
                </a:solidFill>
              </a:rPr>
              <a:t>thụ</a:t>
            </a:r>
            <a:r>
              <a:rPr lang="en-US" altLang="en-US" sz="2800" dirty="0">
                <a:solidFill>
                  <a:srgbClr val="FF0066"/>
                </a:solidFill>
              </a:rPr>
              <a:t> </a:t>
            </a:r>
            <a:r>
              <a:rPr lang="en-US" altLang="en-US" sz="2800" dirty="0" err="1">
                <a:solidFill>
                  <a:srgbClr val="FF0066"/>
                </a:solidFill>
              </a:rPr>
              <a:t>trong</a:t>
            </a:r>
            <a:r>
              <a:rPr lang="en-US" altLang="en-US" sz="2800" dirty="0">
                <a:solidFill>
                  <a:srgbClr val="FF0066"/>
                </a:solidFill>
              </a:rPr>
              <a:t> R </a:t>
            </a:r>
            <a:r>
              <a:rPr lang="en-US" altLang="en-US" sz="2800" dirty="0" err="1">
                <a:solidFill>
                  <a:srgbClr val="FF0066"/>
                </a:solidFill>
              </a:rPr>
              <a:t>bởi</a:t>
            </a:r>
            <a:r>
              <a:rPr lang="en-US" altLang="en-US" sz="2800" dirty="0">
                <a:solidFill>
                  <a:srgbClr val="FF0066"/>
                </a:solidFill>
              </a:rPr>
              <a:t> </a:t>
            </a:r>
            <a:r>
              <a:rPr lang="en-US" altLang="en-US" sz="2800" dirty="0" err="1">
                <a:solidFill>
                  <a:srgbClr val="FF0066"/>
                </a:solidFill>
              </a:rPr>
              <a:t>dòng</a:t>
            </a:r>
            <a:r>
              <a:rPr lang="en-US" altLang="en-US" sz="2800" dirty="0">
                <a:solidFill>
                  <a:srgbClr val="FF0066"/>
                </a:solidFill>
              </a:rPr>
              <a:t> </a:t>
            </a:r>
            <a:r>
              <a:rPr lang="en-US" altLang="en-US" sz="2800" dirty="0" err="1">
                <a:solidFill>
                  <a:srgbClr val="FF0066"/>
                </a:solidFill>
              </a:rPr>
              <a:t>điện</a:t>
            </a:r>
            <a:r>
              <a:rPr lang="en-US" altLang="en-US" sz="2800" dirty="0">
                <a:solidFill>
                  <a:srgbClr val="FF0066"/>
                </a:solidFill>
              </a:rPr>
              <a:t> </a:t>
            </a:r>
            <a:r>
              <a:rPr lang="en-US" altLang="en-US" sz="2800" dirty="0" err="1">
                <a:solidFill>
                  <a:srgbClr val="FF0066"/>
                </a:solidFill>
              </a:rPr>
              <a:t>xoay</a:t>
            </a:r>
            <a:r>
              <a:rPr lang="en-US" altLang="en-US" sz="2800" dirty="0">
                <a:solidFill>
                  <a:srgbClr val="FF0066"/>
                </a:solidFill>
              </a:rPr>
              <a:t> </a:t>
            </a:r>
            <a:r>
              <a:rPr lang="en-US" altLang="en-US" sz="2800" dirty="0" err="1">
                <a:solidFill>
                  <a:srgbClr val="FF0066"/>
                </a:solidFill>
              </a:rPr>
              <a:t>chiều</a:t>
            </a:r>
            <a:r>
              <a:rPr lang="en-US" altLang="en-US" sz="2800" dirty="0">
                <a:solidFill>
                  <a:srgbClr val="FF0066"/>
                </a:solidFill>
              </a:rPr>
              <a:t> </a:t>
            </a:r>
            <a:r>
              <a:rPr lang="en-US" altLang="en-US" sz="2800" dirty="0" err="1">
                <a:solidFill>
                  <a:srgbClr val="FF0066"/>
                </a:solidFill>
              </a:rPr>
              <a:t>nói</a:t>
            </a:r>
            <a:r>
              <a:rPr lang="en-US" altLang="en-US" sz="2800" dirty="0">
                <a:solidFill>
                  <a:srgbClr val="FF0066"/>
                </a:solidFill>
              </a:rPr>
              <a:t> </a:t>
            </a:r>
            <a:r>
              <a:rPr lang="en-US" altLang="en-US" sz="2800" dirty="0" err="1">
                <a:solidFill>
                  <a:srgbClr val="FF0066"/>
                </a:solidFill>
              </a:rPr>
              <a:t>trên</a:t>
            </a:r>
            <a:r>
              <a:rPr lang="en-US" altLang="en-US" sz="2800" dirty="0">
                <a:solidFill>
                  <a:srgbClr val="FF0066"/>
                </a:solidFill>
              </a:rPr>
              <a:t>.</a:t>
            </a:r>
          </a:p>
        </p:txBody>
      </p:sp>
      <p:sp>
        <p:nvSpPr>
          <p:cNvPr id="305182" name="Text Box 30"/>
          <p:cNvSpPr txBox="1">
            <a:spLocks noChangeArrowheads="1"/>
          </p:cNvSpPr>
          <p:nvPr/>
        </p:nvSpPr>
        <p:spPr bwMode="auto">
          <a:xfrm>
            <a:off x="1371600" y="56388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Hiệu điện thế hiệu dụng:</a:t>
            </a:r>
          </a:p>
        </p:txBody>
      </p:sp>
      <p:grpSp>
        <p:nvGrpSpPr>
          <p:cNvPr id="305203" name="Group 51"/>
          <p:cNvGrpSpPr>
            <a:grpSpLocks/>
          </p:cNvGrpSpPr>
          <p:nvPr/>
        </p:nvGrpSpPr>
        <p:grpSpPr bwMode="auto">
          <a:xfrm>
            <a:off x="1371600" y="4314825"/>
            <a:ext cx="5029200" cy="942975"/>
            <a:chOff x="336" y="3342"/>
            <a:chExt cx="3168" cy="594"/>
          </a:xfrm>
        </p:grpSpPr>
        <p:grpSp>
          <p:nvGrpSpPr>
            <p:cNvPr id="305194" name="Group 42"/>
            <p:cNvGrpSpPr>
              <a:grpSpLocks/>
            </p:cNvGrpSpPr>
            <p:nvPr/>
          </p:nvGrpSpPr>
          <p:grpSpPr bwMode="auto">
            <a:xfrm>
              <a:off x="336" y="3342"/>
              <a:ext cx="3168" cy="594"/>
              <a:chOff x="336" y="3360"/>
              <a:chExt cx="3168" cy="594"/>
            </a:xfrm>
          </p:grpSpPr>
          <p:sp>
            <p:nvSpPr>
              <p:cNvPr id="305183" name="Text Box 31"/>
              <p:cNvSpPr txBox="1">
                <a:spLocks noChangeArrowheads="1"/>
              </p:cNvSpPr>
              <p:nvPr/>
            </p:nvSpPr>
            <p:spPr bwMode="auto">
              <a:xfrm>
                <a:off x="336" y="3504"/>
                <a:ext cx="1632" cy="288"/>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rPr>
                  <a:t>Giá trị hiệu dụng </a:t>
                </a:r>
              </a:p>
            </p:txBody>
          </p:sp>
          <p:sp>
            <p:nvSpPr>
              <p:cNvPr id="305184" name="Text Box 32"/>
              <p:cNvSpPr txBox="1">
                <a:spLocks noChangeArrowheads="1"/>
              </p:cNvSpPr>
              <p:nvPr/>
            </p:nvSpPr>
            <p:spPr bwMode="auto">
              <a:xfrm>
                <a:off x="1872" y="3446"/>
                <a:ext cx="384" cy="442"/>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a:solidFill>
                      <a:srgbClr val="000000"/>
                    </a:solidFill>
                  </a:rPr>
                  <a:t>=</a:t>
                </a:r>
              </a:p>
            </p:txBody>
          </p:sp>
          <p:sp>
            <p:nvSpPr>
              <p:cNvPr id="305185" name="Text Box 33"/>
              <p:cNvSpPr txBox="1">
                <a:spLocks noChangeArrowheads="1"/>
              </p:cNvSpPr>
              <p:nvPr/>
            </p:nvSpPr>
            <p:spPr bwMode="auto">
              <a:xfrm>
                <a:off x="2182" y="3360"/>
                <a:ext cx="1322" cy="288"/>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rPr>
                  <a:t>Giá trị cực đại </a:t>
                </a:r>
              </a:p>
            </p:txBody>
          </p:sp>
          <p:graphicFrame>
            <p:nvGraphicFramePr>
              <p:cNvPr id="305189" name="Object 37"/>
              <p:cNvGraphicFramePr>
                <a:graphicFrameLocks noChangeAspect="1"/>
              </p:cNvGraphicFramePr>
              <p:nvPr/>
            </p:nvGraphicFramePr>
            <p:xfrm>
              <a:off x="2688" y="3696"/>
              <a:ext cx="288" cy="258"/>
            </p:xfrm>
            <a:graphic>
              <a:graphicData uri="http://schemas.openxmlformats.org/presentationml/2006/ole">
                <mc:AlternateContent xmlns:mc="http://schemas.openxmlformats.org/markup-compatibility/2006">
                  <mc:Choice xmlns:v="urn:schemas-microsoft-com:vml" Requires="v">
                    <p:oleObj spid="_x0000_s13322" name="Equation" r:id="rId9" imgW="241200" imgH="215640" progId="Equation.3">
                      <p:embed/>
                    </p:oleObj>
                  </mc:Choice>
                  <mc:Fallback>
                    <p:oleObj name="Equation" r:id="rId9" imgW="241200" imgH="2156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88" y="3696"/>
                            <a:ext cx="288" cy="258"/>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5192" name="Line 40"/>
              <p:cNvSpPr>
                <a:spLocks noChangeShapeType="1"/>
              </p:cNvSpPr>
              <p:nvPr/>
            </p:nvSpPr>
            <p:spPr bwMode="auto">
              <a:xfrm>
                <a:off x="2208" y="3661"/>
                <a:ext cx="124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38100">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05202" name="Line 50"/>
            <p:cNvSpPr>
              <a:spLocks noChangeShapeType="1"/>
            </p:cNvSpPr>
            <p:nvPr/>
          </p:nvSpPr>
          <p:spPr bwMode="auto">
            <a:xfrm>
              <a:off x="2256" y="3648"/>
              <a:ext cx="115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1301658289"/>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5159"/>
                                        </p:tgtEl>
                                        <p:attrNameLst>
                                          <p:attrName>style.visibility</p:attrName>
                                        </p:attrNameLst>
                                      </p:cBhvr>
                                      <p:to>
                                        <p:strVal val="visible"/>
                                      </p:to>
                                    </p:set>
                                    <p:animEffect transition="in" filter="fade">
                                      <p:cBhvr>
                                        <p:cTn id="7" dur="500"/>
                                        <p:tgtEl>
                                          <p:spTgt spid="305159"/>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305175"/>
                                        </p:tgtEl>
                                        <p:attrNameLst>
                                          <p:attrName>style.visibility</p:attrName>
                                        </p:attrNameLst>
                                      </p:cBhvr>
                                      <p:to>
                                        <p:strVal val="visible"/>
                                      </p:to>
                                    </p:set>
                                    <p:animEffect transition="in" filter="box(out)">
                                      <p:cBhvr>
                                        <p:cTn id="10" dur="5000"/>
                                        <p:tgtEl>
                                          <p:spTgt spid="30517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05176"/>
                                        </p:tgtEl>
                                        <p:attrNameLst>
                                          <p:attrName>style.visibility</p:attrName>
                                        </p:attrNameLst>
                                      </p:cBhvr>
                                      <p:to>
                                        <p:strVal val="visible"/>
                                      </p:to>
                                    </p:set>
                                    <p:anim calcmode="lin" valueType="num">
                                      <p:cBhvr additive="base">
                                        <p:cTn id="15" dur="500" fill="hold"/>
                                        <p:tgtEl>
                                          <p:spTgt spid="305176"/>
                                        </p:tgtEl>
                                        <p:attrNameLst>
                                          <p:attrName>ppt_x</p:attrName>
                                        </p:attrNameLst>
                                      </p:cBhvr>
                                      <p:tavLst>
                                        <p:tav tm="0">
                                          <p:val>
                                            <p:strVal val="#ppt_x"/>
                                          </p:val>
                                        </p:tav>
                                        <p:tav tm="100000">
                                          <p:val>
                                            <p:strVal val="#ppt_x"/>
                                          </p:val>
                                        </p:tav>
                                      </p:tavLst>
                                    </p:anim>
                                    <p:anim calcmode="lin" valueType="num">
                                      <p:cBhvr additive="base">
                                        <p:cTn id="16" dur="500" fill="hold"/>
                                        <p:tgtEl>
                                          <p:spTgt spid="305176"/>
                                        </p:tgtEl>
                                        <p:attrNameLst>
                                          <p:attrName>ppt_y</p:attrName>
                                        </p:attrNameLst>
                                      </p:cBhvr>
                                      <p:tavLst>
                                        <p:tav tm="0">
                                          <p:val>
                                            <p:strVal val="1+#ppt_h/2"/>
                                          </p:val>
                                        </p:tav>
                                        <p:tav tm="100000">
                                          <p:val>
                                            <p:strVal val="#ppt_y"/>
                                          </p:val>
                                        </p:tav>
                                      </p:tavLst>
                                    </p:anim>
                                  </p:childTnLst>
                                </p:cTn>
                              </p:par>
                              <p:par>
                                <p:cTn id="17" presetID="4" presetClass="exit" presetSubtype="16" fill="hold" grpId="1" nodeType="withEffect">
                                  <p:stCondLst>
                                    <p:cond delay="0"/>
                                  </p:stCondLst>
                                  <p:childTnLst>
                                    <p:animEffect transition="out" filter="box(in)">
                                      <p:cBhvr>
                                        <p:cTn id="18" dur="500"/>
                                        <p:tgtEl>
                                          <p:spTgt spid="305175"/>
                                        </p:tgtEl>
                                      </p:cBhvr>
                                    </p:animEffect>
                                    <p:set>
                                      <p:cBhvr>
                                        <p:cTn id="19" dur="1" fill="hold">
                                          <p:stCondLst>
                                            <p:cond delay="499"/>
                                          </p:stCondLst>
                                        </p:cTn>
                                        <p:tgtEl>
                                          <p:spTgt spid="305175"/>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xit" presetSubtype="16" fill="hold" grpId="1" nodeType="clickEffect">
                                  <p:stCondLst>
                                    <p:cond delay="0"/>
                                  </p:stCondLst>
                                  <p:childTnLst>
                                    <p:animEffect transition="out" filter="box(in)">
                                      <p:cBhvr>
                                        <p:cTn id="23" dur="500"/>
                                        <p:tgtEl>
                                          <p:spTgt spid="305176"/>
                                        </p:tgtEl>
                                      </p:cBhvr>
                                    </p:animEffect>
                                    <p:set>
                                      <p:cBhvr>
                                        <p:cTn id="24" dur="1" fill="hold">
                                          <p:stCondLst>
                                            <p:cond delay="499"/>
                                          </p:stCondLst>
                                        </p:cTn>
                                        <p:tgtEl>
                                          <p:spTgt spid="305176"/>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05180"/>
                                        </p:tgtEl>
                                        <p:attrNameLst>
                                          <p:attrName>style.visibility</p:attrName>
                                        </p:attrNameLst>
                                      </p:cBhvr>
                                      <p:to>
                                        <p:strVal val="visible"/>
                                      </p:to>
                                    </p:set>
                                    <p:animEffect transition="in" filter="fade">
                                      <p:cBhvr>
                                        <p:cTn id="29" dur="500"/>
                                        <p:tgtEl>
                                          <p:spTgt spid="30518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nodeType="clickEffect">
                                  <p:stCondLst>
                                    <p:cond delay="0"/>
                                  </p:stCondLst>
                                  <p:childTnLst>
                                    <p:set>
                                      <p:cBhvr>
                                        <p:cTn id="33" dur="1" fill="hold">
                                          <p:stCondLst>
                                            <p:cond delay="0"/>
                                          </p:stCondLst>
                                        </p:cTn>
                                        <p:tgtEl>
                                          <p:spTgt spid="305178"/>
                                        </p:tgtEl>
                                        <p:attrNameLst>
                                          <p:attrName>style.visibility</p:attrName>
                                        </p:attrNameLst>
                                      </p:cBhvr>
                                      <p:to>
                                        <p:strVal val="visible"/>
                                      </p:to>
                                    </p:set>
                                    <p:animEffect transition="in" filter="box(in)">
                                      <p:cBhvr>
                                        <p:cTn id="34" dur="500"/>
                                        <p:tgtEl>
                                          <p:spTgt spid="30517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nodeType="clickEffect">
                                  <p:stCondLst>
                                    <p:cond delay="0"/>
                                  </p:stCondLst>
                                  <p:childTnLst>
                                    <p:set>
                                      <p:cBhvr>
                                        <p:cTn id="38" dur="1" fill="hold">
                                          <p:stCondLst>
                                            <p:cond delay="0"/>
                                          </p:stCondLst>
                                        </p:cTn>
                                        <p:tgtEl>
                                          <p:spTgt spid="305203"/>
                                        </p:tgtEl>
                                        <p:attrNameLst>
                                          <p:attrName>style.visibility</p:attrName>
                                        </p:attrNameLst>
                                      </p:cBhvr>
                                      <p:to>
                                        <p:strVal val="visible"/>
                                      </p:to>
                                    </p:set>
                                    <p:animEffect transition="in" filter="box(in)">
                                      <p:cBhvr>
                                        <p:cTn id="39" dur="500"/>
                                        <p:tgtEl>
                                          <p:spTgt spid="30520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05182"/>
                                        </p:tgtEl>
                                        <p:attrNameLst>
                                          <p:attrName>style.visibility</p:attrName>
                                        </p:attrNameLst>
                                      </p:cBhvr>
                                      <p:to>
                                        <p:strVal val="visible"/>
                                      </p:to>
                                    </p:set>
                                    <p:animEffect transition="in" filter="fade">
                                      <p:cBhvr>
                                        <p:cTn id="44" dur="500"/>
                                        <p:tgtEl>
                                          <p:spTgt spid="30518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nodeType="clickEffect">
                                  <p:stCondLst>
                                    <p:cond delay="0"/>
                                  </p:stCondLst>
                                  <p:childTnLst>
                                    <p:set>
                                      <p:cBhvr>
                                        <p:cTn id="48" dur="1" fill="hold">
                                          <p:stCondLst>
                                            <p:cond delay="0"/>
                                          </p:stCondLst>
                                        </p:cTn>
                                        <p:tgtEl>
                                          <p:spTgt spid="305186"/>
                                        </p:tgtEl>
                                        <p:attrNameLst>
                                          <p:attrName>style.visibility</p:attrName>
                                        </p:attrNameLst>
                                      </p:cBhvr>
                                      <p:to>
                                        <p:strVal val="visible"/>
                                      </p:to>
                                    </p:set>
                                    <p:animEffect transition="in" filter="box(in)">
                                      <p:cBhvr>
                                        <p:cTn id="49" dur="500"/>
                                        <p:tgtEl>
                                          <p:spTgt spid="305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9" grpId="0"/>
      <p:bldP spid="305175" grpId="0" animBg="1"/>
      <p:bldP spid="305175" grpId="1" animBg="1"/>
      <p:bldP spid="305176" grpId="0" animBg="1"/>
      <p:bldP spid="305176" grpId="1" animBg="1"/>
      <p:bldP spid="305180" grpId="0"/>
      <p:bldP spid="30518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a:xfrm>
            <a:off x="457200" y="277813"/>
            <a:ext cx="8229600" cy="484187"/>
          </a:xfrm>
        </p:spPr>
        <p:txBody>
          <a:bodyPr/>
          <a:lstStyle/>
          <a:p>
            <a:r>
              <a:rPr lang="en-US" altLang="en-US" sz="2400" b="1">
                <a:effectLst>
                  <a:outerShdw blurRad="38100" dist="38100" dir="2700000" algn="tl">
                    <a:srgbClr val="FFFFFF"/>
                  </a:outerShdw>
                </a:effectLst>
              </a:rPr>
              <a:t>TÓM TẮT NỘI DUNG</a:t>
            </a:r>
          </a:p>
        </p:txBody>
      </p:sp>
      <p:sp>
        <p:nvSpPr>
          <p:cNvPr id="312323" name="Rectangle 3"/>
          <p:cNvSpPr>
            <a:spLocks noGrp="1" noChangeArrowheads="1"/>
          </p:cNvSpPr>
          <p:nvPr>
            <p:ph idx="1"/>
          </p:nvPr>
        </p:nvSpPr>
        <p:spPr>
          <a:xfrm>
            <a:off x="457200" y="914400"/>
            <a:ext cx="8229600" cy="4495800"/>
          </a:xfrm>
        </p:spPr>
        <p:txBody>
          <a:bodyPr/>
          <a:lstStyle/>
          <a:p>
            <a:pPr algn="just">
              <a:lnSpc>
                <a:spcPct val="90000"/>
              </a:lnSpc>
            </a:pPr>
            <a:r>
              <a:rPr lang="en-US" altLang="en-US" sz="2400">
                <a:solidFill>
                  <a:srgbClr val="FFFFFF"/>
                </a:solidFill>
                <a:effectLst>
                  <a:outerShdw blurRad="38100" dist="38100" dir="2700000" algn="tl">
                    <a:srgbClr val="009999"/>
                  </a:outerShdw>
                </a:effectLst>
              </a:rPr>
              <a:t>Dòng điện xoay chiều được hiểu là dòng điện có cường độ là hàm số sin hay côsin của thời gian</a:t>
            </a:r>
          </a:p>
          <a:p>
            <a:pPr algn="just">
              <a:lnSpc>
                <a:spcPct val="90000"/>
              </a:lnSpc>
            </a:pPr>
            <a:endParaRPr lang="en-US" altLang="en-US" sz="2400">
              <a:solidFill>
                <a:srgbClr val="FFFFFF"/>
              </a:solidFill>
              <a:effectLst>
                <a:outerShdw blurRad="38100" dist="38100" dir="2700000" algn="tl">
                  <a:srgbClr val="009999"/>
                </a:outerShdw>
              </a:effectLst>
            </a:endParaRPr>
          </a:p>
          <a:p>
            <a:pPr algn="just">
              <a:lnSpc>
                <a:spcPct val="90000"/>
              </a:lnSpc>
            </a:pPr>
            <a:r>
              <a:rPr lang="en-US" altLang="en-US" sz="2400">
                <a:solidFill>
                  <a:srgbClr val="FFFFFF"/>
                </a:solidFill>
                <a:effectLst>
                  <a:outerShdw blurRad="38100" dist="38100" dir="2700000" algn="tl">
                    <a:srgbClr val="009999"/>
                  </a:outerShdw>
                </a:effectLst>
              </a:rPr>
              <a:t>Những đại lượng đặc trưng cho dòng điện xoay chiều (CĐDĐ, điện áp, …)</a:t>
            </a:r>
          </a:p>
          <a:p>
            <a:pPr algn="just">
              <a:lnSpc>
                <a:spcPct val="90000"/>
              </a:lnSpc>
              <a:buFont typeface="Wingdings" pitchFamily="2" charset="2"/>
              <a:buNone/>
            </a:pPr>
            <a:r>
              <a:rPr lang="en-US" altLang="en-US" sz="2400">
                <a:solidFill>
                  <a:srgbClr val="FFFFFF"/>
                </a:solidFill>
                <a:effectLst>
                  <a:outerShdw blurRad="38100" dist="38100" dir="2700000" algn="tl">
                    <a:srgbClr val="009999"/>
                  </a:outerShdw>
                </a:effectLst>
              </a:rPr>
              <a:t>		- Các giá trị tức thời, cực đại, hiệu dụng</a:t>
            </a:r>
          </a:p>
          <a:p>
            <a:pPr algn="just">
              <a:lnSpc>
                <a:spcPct val="90000"/>
              </a:lnSpc>
              <a:buFont typeface="Wingdings" pitchFamily="2" charset="2"/>
              <a:buNone/>
            </a:pPr>
            <a:r>
              <a:rPr lang="en-US" altLang="en-US" sz="2400">
                <a:solidFill>
                  <a:srgbClr val="FFFFFF"/>
                </a:solidFill>
                <a:effectLst>
                  <a:outerShdw blurRad="38100" dist="38100" dir="2700000" algn="tl">
                    <a:srgbClr val="009999"/>
                  </a:outerShdw>
                </a:effectLst>
              </a:rPr>
              <a:t>		- Tần số góc, chu kỳ, tần số</a:t>
            </a:r>
          </a:p>
          <a:p>
            <a:pPr algn="just">
              <a:lnSpc>
                <a:spcPct val="90000"/>
              </a:lnSpc>
              <a:buFont typeface="Wingdings" pitchFamily="2" charset="2"/>
              <a:buNone/>
            </a:pPr>
            <a:r>
              <a:rPr lang="en-US" altLang="en-US" sz="2400">
                <a:solidFill>
                  <a:srgbClr val="FFFFFF"/>
                </a:solidFill>
                <a:effectLst>
                  <a:outerShdw blurRad="38100" dist="38100" dir="2700000" algn="tl">
                    <a:srgbClr val="009999"/>
                  </a:outerShdw>
                </a:effectLst>
              </a:rPr>
              <a:t>		- Pha ban đầu</a:t>
            </a:r>
          </a:p>
          <a:p>
            <a:pPr algn="just">
              <a:lnSpc>
                <a:spcPct val="90000"/>
              </a:lnSpc>
              <a:buFont typeface="Wingdings" pitchFamily="2" charset="2"/>
              <a:buNone/>
            </a:pPr>
            <a:endParaRPr lang="en-US" altLang="en-US" sz="2400">
              <a:solidFill>
                <a:srgbClr val="FFFFFF"/>
              </a:solidFill>
              <a:effectLst>
                <a:outerShdw blurRad="38100" dist="38100" dir="2700000" algn="tl">
                  <a:srgbClr val="009999"/>
                </a:outerShdw>
              </a:effectLst>
            </a:endParaRPr>
          </a:p>
          <a:p>
            <a:pPr algn="just">
              <a:lnSpc>
                <a:spcPct val="90000"/>
              </a:lnSpc>
            </a:pPr>
            <a:r>
              <a:rPr lang="en-US" altLang="en-US" sz="2400">
                <a:solidFill>
                  <a:srgbClr val="FFFFFF"/>
                </a:solidFill>
                <a:effectLst>
                  <a:outerShdw blurRad="38100" dist="38100" dir="2700000" algn="tl">
                    <a:srgbClr val="009999"/>
                  </a:outerShdw>
                </a:effectLst>
              </a:rPr>
              <a:t>Khi tính toán, đo lường,… các mạch điện xoay chiều, chủ yếu sử dụng các giá trị hiệu dụng</a:t>
            </a:r>
          </a:p>
          <a:p>
            <a:pPr algn="just">
              <a:lnSpc>
                <a:spcPct val="90000"/>
              </a:lnSpc>
              <a:buFont typeface="Wingdings" pitchFamily="2" charset="2"/>
              <a:buNone/>
            </a:pPr>
            <a:endParaRPr lang="en-US" altLang="en-US" sz="2400">
              <a:solidFill>
                <a:srgbClr val="FFFFFF"/>
              </a:solidFill>
              <a:effectLst>
                <a:outerShdw blurRad="38100" dist="38100" dir="2700000" algn="tl">
                  <a:srgbClr val="009999"/>
                </a:outerShdw>
              </a:effectLst>
            </a:endParaRPr>
          </a:p>
        </p:txBody>
      </p:sp>
      <p:sp>
        <p:nvSpPr>
          <p:cNvPr id="312325" name="Text Box 5">
            <a:hlinkClick r:id="rId2" action="ppaction://hlinkfile"/>
          </p:cNvPr>
          <p:cNvSpPr txBox="1">
            <a:spLocks noChangeArrowheads="1"/>
          </p:cNvSpPr>
          <p:nvPr/>
        </p:nvSpPr>
        <p:spPr bwMode="auto">
          <a:xfrm>
            <a:off x="457200" y="5562600"/>
            <a:ext cx="815340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lnSpc>
                <a:spcPct val="90000"/>
              </a:lnSpc>
              <a:spcBef>
                <a:spcPct val="20000"/>
              </a:spcBef>
              <a:buClr>
                <a:schemeClr val="hlink"/>
              </a:buClr>
              <a:buSzPct val="70000"/>
              <a:buFont typeface="Wingdings" pitchFamily="2" charset="2"/>
              <a:buChar char="u"/>
            </a:pPr>
            <a:r>
              <a:rPr lang="en-US" altLang="en-US" sz="2400">
                <a:solidFill>
                  <a:srgbClr val="FFFFFF"/>
                </a:solidFill>
                <a:effectLst>
                  <a:outerShdw blurRad="38100" dist="38100" dir="2700000" algn="tl">
                    <a:srgbClr val="009999"/>
                  </a:outerShdw>
                </a:effectLst>
                <a:latin typeface="Verdana" pitchFamily="34" charset="0"/>
              </a:rPr>
              <a:t> Tạo ra dòng điện xoay chiều bằng máy phát điện xoay chiều dựa trên hiện tượng cảm ứng điện từ</a:t>
            </a:r>
            <a:endParaRPr lang="en-US" altLang="en-US" sz="2400">
              <a:solidFill>
                <a:srgbClr val="FFFFFF"/>
              </a:solidFill>
              <a:latin typeface="Verdana" pitchFamily="34" charset="0"/>
            </a:endParaRPr>
          </a:p>
        </p:txBody>
      </p:sp>
    </p:spTree>
    <p:extLst>
      <p:ext uri="{BB962C8B-B14F-4D97-AF65-F5344CB8AC3E}">
        <p14:creationId xmlns:p14="http://schemas.microsoft.com/office/powerpoint/2010/main" val="3778749222"/>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2323">
                                            <p:txEl>
                                              <p:pRg st="0" end="0"/>
                                            </p:txEl>
                                          </p:spTgt>
                                        </p:tgtEl>
                                        <p:attrNameLst>
                                          <p:attrName>style.visibility</p:attrName>
                                        </p:attrNameLst>
                                      </p:cBhvr>
                                      <p:to>
                                        <p:strVal val="visible"/>
                                      </p:to>
                                    </p:set>
                                    <p:animEffect transition="in" filter="fade">
                                      <p:cBhvr>
                                        <p:cTn id="7" dur="500"/>
                                        <p:tgtEl>
                                          <p:spTgt spid="3123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2323">
                                            <p:txEl>
                                              <p:pRg st="2" end="2"/>
                                            </p:txEl>
                                          </p:spTgt>
                                        </p:tgtEl>
                                        <p:attrNameLst>
                                          <p:attrName>style.visibility</p:attrName>
                                        </p:attrNameLst>
                                      </p:cBhvr>
                                      <p:to>
                                        <p:strVal val="visible"/>
                                      </p:to>
                                    </p:set>
                                    <p:animEffect transition="in" filter="fade">
                                      <p:cBhvr>
                                        <p:cTn id="12" dur="500"/>
                                        <p:tgtEl>
                                          <p:spTgt spid="3123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2323">
                                            <p:txEl>
                                              <p:pRg st="3" end="3"/>
                                            </p:txEl>
                                          </p:spTgt>
                                        </p:tgtEl>
                                        <p:attrNameLst>
                                          <p:attrName>style.visibility</p:attrName>
                                        </p:attrNameLst>
                                      </p:cBhvr>
                                      <p:to>
                                        <p:strVal val="visible"/>
                                      </p:to>
                                    </p:set>
                                    <p:animEffect transition="in" filter="fade">
                                      <p:cBhvr>
                                        <p:cTn id="17" dur="500"/>
                                        <p:tgtEl>
                                          <p:spTgt spid="31232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2323">
                                            <p:txEl>
                                              <p:pRg st="4" end="4"/>
                                            </p:txEl>
                                          </p:spTgt>
                                        </p:tgtEl>
                                        <p:attrNameLst>
                                          <p:attrName>style.visibility</p:attrName>
                                        </p:attrNameLst>
                                      </p:cBhvr>
                                      <p:to>
                                        <p:strVal val="visible"/>
                                      </p:to>
                                    </p:set>
                                    <p:animEffect transition="in" filter="fade">
                                      <p:cBhvr>
                                        <p:cTn id="22" dur="500"/>
                                        <p:tgtEl>
                                          <p:spTgt spid="31232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2323">
                                            <p:txEl>
                                              <p:pRg st="5" end="5"/>
                                            </p:txEl>
                                          </p:spTgt>
                                        </p:tgtEl>
                                        <p:attrNameLst>
                                          <p:attrName>style.visibility</p:attrName>
                                        </p:attrNameLst>
                                      </p:cBhvr>
                                      <p:to>
                                        <p:strVal val="visible"/>
                                      </p:to>
                                    </p:set>
                                    <p:animEffect transition="in" filter="fade">
                                      <p:cBhvr>
                                        <p:cTn id="27" dur="500"/>
                                        <p:tgtEl>
                                          <p:spTgt spid="31232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2323">
                                            <p:txEl>
                                              <p:pRg st="7" end="7"/>
                                            </p:txEl>
                                          </p:spTgt>
                                        </p:tgtEl>
                                        <p:attrNameLst>
                                          <p:attrName>style.visibility</p:attrName>
                                        </p:attrNameLst>
                                      </p:cBhvr>
                                      <p:to>
                                        <p:strVal val="visible"/>
                                      </p:to>
                                    </p:set>
                                    <p:animEffect transition="in" filter="fade">
                                      <p:cBhvr>
                                        <p:cTn id="32" dur="500"/>
                                        <p:tgtEl>
                                          <p:spTgt spid="312323">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12325"/>
                                        </p:tgtEl>
                                        <p:attrNameLst>
                                          <p:attrName>style.visibility</p:attrName>
                                        </p:attrNameLst>
                                      </p:cBhvr>
                                      <p:to>
                                        <p:strVal val="visible"/>
                                      </p:to>
                                    </p:set>
                                    <p:animEffect transition="in" filter="fade">
                                      <p:cBhvr>
                                        <p:cTn id="37" dur="500"/>
                                        <p:tgtEl>
                                          <p:spTgt spid="312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build="p"/>
      <p:bldP spid="3123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Text Box 4"/>
          <p:cNvSpPr txBox="1">
            <a:spLocks noChangeArrowheads="1"/>
          </p:cNvSpPr>
          <p:nvPr/>
        </p:nvSpPr>
        <p:spPr bwMode="auto">
          <a:xfrm>
            <a:off x="2590800" y="76200"/>
            <a:ext cx="44577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4400" b="1" dirty="0" err="1" smtClean="0">
                <a:solidFill>
                  <a:srgbClr val="FF0066"/>
                </a:solidFill>
              </a:rPr>
              <a:t>Vận</a:t>
            </a:r>
            <a:r>
              <a:rPr lang="en-US" altLang="en-US" sz="4400" b="1" dirty="0" smtClean="0">
                <a:solidFill>
                  <a:srgbClr val="FF0066"/>
                </a:solidFill>
              </a:rPr>
              <a:t> </a:t>
            </a:r>
            <a:r>
              <a:rPr lang="en-US" altLang="en-US" sz="4400" b="1" dirty="0" err="1" smtClean="0">
                <a:solidFill>
                  <a:srgbClr val="FF0066"/>
                </a:solidFill>
              </a:rPr>
              <a:t>dụng</a:t>
            </a:r>
            <a:r>
              <a:rPr lang="en-US" altLang="en-US" sz="4400" b="1" dirty="0" smtClean="0">
                <a:solidFill>
                  <a:srgbClr val="FF0066"/>
                </a:solidFill>
              </a:rPr>
              <a:t> </a:t>
            </a:r>
            <a:r>
              <a:rPr lang="en-US" altLang="en-US" sz="4400" b="1" dirty="0" err="1">
                <a:solidFill>
                  <a:srgbClr val="FF0066"/>
                </a:solidFill>
              </a:rPr>
              <a:t>dụng</a:t>
            </a:r>
            <a:endParaRPr lang="en-US" altLang="en-US" sz="4400" b="1" dirty="0">
              <a:solidFill>
                <a:srgbClr val="FF0066"/>
              </a:solidFill>
            </a:endParaRPr>
          </a:p>
        </p:txBody>
      </p:sp>
      <p:sp>
        <p:nvSpPr>
          <p:cNvPr id="257035" name="Text Box 11"/>
          <p:cNvSpPr txBox="1">
            <a:spLocks noChangeArrowheads="1"/>
          </p:cNvSpPr>
          <p:nvPr/>
        </p:nvSpPr>
        <p:spPr bwMode="auto">
          <a:xfrm>
            <a:off x="1371600" y="2514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00CC00"/>
                </a:solidFill>
                <a:latin typeface="Verdana" pitchFamily="34" charset="0"/>
              </a:rPr>
              <a:t>A. 50 (Hz)</a:t>
            </a:r>
          </a:p>
        </p:txBody>
      </p:sp>
      <p:sp>
        <p:nvSpPr>
          <p:cNvPr id="257036" name="Text Box 12"/>
          <p:cNvSpPr txBox="1">
            <a:spLocks noChangeArrowheads="1"/>
          </p:cNvSpPr>
          <p:nvPr/>
        </p:nvSpPr>
        <p:spPr bwMode="auto">
          <a:xfrm>
            <a:off x="4267200" y="25146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00CC00"/>
                </a:solidFill>
                <a:latin typeface="Verdana" pitchFamily="34" charset="0"/>
              </a:rPr>
              <a:t>B. 100</a:t>
            </a:r>
            <a:r>
              <a:rPr lang="ru-RU" altLang="en-US" sz="2400" b="1">
                <a:solidFill>
                  <a:srgbClr val="00CC00"/>
                </a:solidFill>
                <a:effectLst>
                  <a:outerShdw blurRad="38100" dist="38100" dir="2700000" algn="tl">
                    <a:srgbClr val="000000"/>
                  </a:outerShdw>
                </a:effectLst>
                <a:latin typeface="Verdana" pitchFamily="34" charset="0"/>
              </a:rPr>
              <a:t>Л</a:t>
            </a:r>
            <a:r>
              <a:rPr lang="en-US" altLang="en-US" sz="2400" b="1">
                <a:solidFill>
                  <a:srgbClr val="00CC00"/>
                </a:solidFill>
                <a:latin typeface="Verdana" pitchFamily="34" charset="0"/>
              </a:rPr>
              <a:t> (Hz)</a:t>
            </a:r>
          </a:p>
        </p:txBody>
      </p:sp>
      <p:sp>
        <p:nvSpPr>
          <p:cNvPr id="257037" name="Text Box 13"/>
          <p:cNvSpPr txBox="1">
            <a:spLocks noChangeArrowheads="1"/>
          </p:cNvSpPr>
          <p:nvPr/>
        </p:nvSpPr>
        <p:spPr bwMode="auto">
          <a:xfrm>
            <a:off x="1371600" y="30480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00CC00"/>
                </a:solidFill>
                <a:latin typeface="Verdana" pitchFamily="34" charset="0"/>
              </a:rPr>
              <a:t>C. 100 (Hz)</a:t>
            </a:r>
          </a:p>
        </p:txBody>
      </p:sp>
      <p:sp>
        <p:nvSpPr>
          <p:cNvPr id="257038" name="Text Box 14"/>
          <p:cNvSpPr txBox="1">
            <a:spLocks noChangeArrowheads="1"/>
          </p:cNvSpPr>
          <p:nvPr/>
        </p:nvSpPr>
        <p:spPr bwMode="auto">
          <a:xfrm>
            <a:off x="4267200" y="30480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00CC00"/>
                </a:solidFill>
                <a:latin typeface="Verdana" pitchFamily="34" charset="0"/>
              </a:rPr>
              <a:t>D. 100</a:t>
            </a:r>
            <a:r>
              <a:rPr lang="ru-RU" altLang="en-US" sz="2400" b="1">
                <a:solidFill>
                  <a:srgbClr val="00CC00"/>
                </a:solidFill>
                <a:effectLst>
                  <a:outerShdw blurRad="38100" dist="38100" dir="2700000" algn="tl">
                    <a:srgbClr val="000000"/>
                  </a:outerShdw>
                </a:effectLst>
                <a:latin typeface="Verdana" pitchFamily="34" charset="0"/>
              </a:rPr>
              <a:t>Л</a:t>
            </a:r>
            <a:r>
              <a:rPr lang="en-US" altLang="en-US" sz="2400" b="1">
                <a:solidFill>
                  <a:srgbClr val="00CC00"/>
                </a:solidFill>
                <a:effectLst>
                  <a:outerShdw blurRad="38100" dist="38100" dir="2700000" algn="tl">
                    <a:srgbClr val="000000"/>
                  </a:outerShdw>
                </a:effectLst>
                <a:latin typeface="Verdana" pitchFamily="34" charset="0"/>
              </a:rPr>
              <a:t> (rad/s)</a:t>
            </a:r>
          </a:p>
        </p:txBody>
      </p:sp>
      <p:grpSp>
        <p:nvGrpSpPr>
          <p:cNvPr id="257071" name="Group 47"/>
          <p:cNvGrpSpPr>
            <a:grpSpLocks/>
          </p:cNvGrpSpPr>
          <p:nvPr/>
        </p:nvGrpSpPr>
        <p:grpSpPr bwMode="auto">
          <a:xfrm>
            <a:off x="685800" y="838200"/>
            <a:ext cx="7848600" cy="1433513"/>
            <a:chOff x="432" y="528"/>
            <a:chExt cx="4944" cy="903"/>
          </a:xfrm>
        </p:grpSpPr>
        <p:sp>
          <p:nvSpPr>
            <p:cNvPr id="257029" name="Text Box 5"/>
            <p:cNvSpPr txBox="1">
              <a:spLocks noChangeArrowheads="1"/>
            </p:cNvSpPr>
            <p:nvPr/>
          </p:nvSpPr>
          <p:spPr bwMode="auto">
            <a:xfrm>
              <a:off x="432" y="528"/>
              <a:ext cx="4896" cy="59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sz="2800" b="1" u="sng">
                  <a:solidFill>
                    <a:srgbClr val="000000"/>
                  </a:solidFill>
                </a:rPr>
                <a:t>Câu 1</a:t>
              </a:r>
              <a:r>
                <a:rPr lang="en-US" altLang="en-US" sz="2800" b="1">
                  <a:solidFill>
                    <a:srgbClr val="000000"/>
                  </a:solidFill>
                </a:rPr>
                <a:t> : Điện áp tức thời giữa 2 đầu của một đoạn mạch xoay chiều là :</a:t>
              </a:r>
            </a:p>
          </p:txBody>
        </p:sp>
        <p:graphicFrame>
          <p:nvGraphicFramePr>
            <p:cNvPr id="257033" name="Object 9"/>
            <p:cNvGraphicFramePr>
              <a:graphicFrameLocks noChangeAspect="1"/>
            </p:cNvGraphicFramePr>
            <p:nvPr/>
          </p:nvGraphicFramePr>
          <p:xfrm>
            <a:off x="3125" y="768"/>
            <a:ext cx="2251" cy="407"/>
          </p:xfrm>
          <a:graphic>
            <a:graphicData uri="http://schemas.openxmlformats.org/presentationml/2006/ole">
              <mc:AlternateContent xmlns:mc="http://schemas.openxmlformats.org/markup-compatibility/2006">
                <mc:Choice xmlns:v="urn:schemas-microsoft-com:vml" Requires="v">
                  <p:oleObj spid="_x0000_s14346" name="Equation" r:id="rId3" imgW="1193760" imgH="215640" progId="Equation.3">
                    <p:embed/>
                  </p:oleObj>
                </mc:Choice>
                <mc:Fallback>
                  <p:oleObj name="Equation" r:id="rId3" imgW="119376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5" y="768"/>
                          <a:ext cx="2251" cy="407"/>
                        </a:xfrm>
                        <a:prstGeom prst="rect">
                          <a:avLst/>
                        </a:prstGeom>
                        <a:solidFill>
                          <a:schemeClr val="tx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7034" name="Text Box 10"/>
            <p:cNvSpPr txBox="1">
              <a:spLocks noChangeArrowheads="1"/>
            </p:cNvSpPr>
            <p:nvPr/>
          </p:nvSpPr>
          <p:spPr bwMode="auto">
            <a:xfrm>
              <a:off x="528" y="1104"/>
              <a:ext cx="4800" cy="32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000000"/>
                  </a:solidFill>
                </a:rPr>
                <a:t>Tần số góc của dòng điện bằng bao nhiêu?</a:t>
              </a:r>
            </a:p>
          </p:txBody>
        </p:sp>
      </p:grpSp>
      <p:sp>
        <p:nvSpPr>
          <p:cNvPr id="257047" name="Rectangle 23"/>
          <p:cNvSpPr>
            <a:spLocks noChangeArrowheads="1"/>
          </p:cNvSpPr>
          <p:nvPr/>
        </p:nvSpPr>
        <p:spPr bwMode="auto">
          <a:xfrm>
            <a:off x="495300" y="990600"/>
            <a:ext cx="8115300" cy="1447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rgbClr val="000000"/>
              </a:solidFill>
            </a:endParaRPr>
          </a:p>
        </p:txBody>
      </p:sp>
      <p:sp>
        <p:nvSpPr>
          <p:cNvPr id="257053" name="Oval 29"/>
          <p:cNvSpPr>
            <a:spLocks noChangeArrowheads="1"/>
          </p:cNvSpPr>
          <p:nvPr/>
        </p:nvSpPr>
        <p:spPr bwMode="auto">
          <a:xfrm>
            <a:off x="4229100" y="3009900"/>
            <a:ext cx="533400" cy="533400"/>
          </a:xfrm>
          <a:prstGeom prst="ellipse">
            <a:avLst/>
          </a:prstGeom>
          <a:noFill/>
          <a:ln w="38100">
            <a:solidFill>
              <a:srgbClr val="FF0000"/>
            </a:solidFill>
            <a:round/>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54" name="Text Box 30"/>
          <p:cNvSpPr txBox="1">
            <a:spLocks noChangeArrowheads="1"/>
          </p:cNvSpPr>
          <p:nvPr/>
        </p:nvSpPr>
        <p:spPr bwMode="auto">
          <a:xfrm>
            <a:off x="533400" y="55880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latin typeface="Verdana" pitchFamily="34" charset="0"/>
              </a:rPr>
              <a:t>A. 80V</a:t>
            </a:r>
          </a:p>
        </p:txBody>
      </p:sp>
      <p:sp>
        <p:nvSpPr>
          <p:cNvPr id="257055" name="Text Box 31"/>
          <p:cNvSpPr txBox="1">
            <a:spLocks noChangeArrowheads="1"/>
          </p:cNvSpPr>
          <p:nvPr/>
        </p:nvSpPr>
        <p:spPr bwMode="auto">
          <a:xfrm>
            <a:off x="2209800" y="55880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latin typeface="Verdana" pitchFamily="34" charset="0"/>
              </a:rPr>
              <a:t>B. 40V</a:t>
            </a:r>
          </a:p>
        </p:txBody>
      </p:sp>
      <p:grpSp>
        <p:nvGrpSpPr>
          <p:cNvPr id="257056" name="Group 32"/>
          <p:cNvGrpSpPr>
            <a:grpSpLocks/>
          </p:cNvGrpSpPr>
          <p:nvPr/>
        </p:nvGrpSpPr>
        <p:grpSpPr bwMode="auto">
          <a:xfrm>
            <a:off x="762000" y="3657600"/>
            <a:ext cx="7772400" cy="1685925"/>
            <a:chOff x="528" y="656"/>
            <a:chExt cx="4896" cy="1062"/>
          </a:xfrm>
        </p:grpSpPr>
        <p:sp>
          <p:nvSpPr>
            <p:cNvPr id="257057" name="Text Box 33"/>
            <p:cNvSpPr txBox="1">
              <a:spLocks noChangeArrowheads="1"/>
            </p:cNvSpPr>
            <p:nvPr/>
          </p:nvSpPr>
          <p:spPr bwMode="auto">
            <a:xfrm>
              <a:off x="528" y="656"/>
              <a:ext cx="489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sz="2400" u="sng">
                  <a:solidFill>
                    <a:srgbClr val="0000CC"/>
                  </a:solidFill>
                  <a:latin typeface="Verdana" pitchFamily="34" charset="0"/>
                </a:rPr>
                <a:t>Câu 2</a:t>
              </a:r>
              <a:r>
                <a:rPr lang="en-US" altLang="en-US" sz="2400">
                  <a:solidFill>
                    <a:srgbClr val="000000"/>
                  </a:solidFill>
                  <a:latin typeface="Verdana" pitchFamily="34" charset="0"/>
                </a:rPr>
                <a:t> : Điện áp tức thời giữa 2 đầu của một đoạn mạch xoay chiều là:</a:t>
              </a:r>
            </a:p>
          </p:txBody>
        </p:sp>
        <p:graphicFrame>
          <p:nvGraphicFramePr>
            <p:cNvPr id="257058" name="Object 34"/>
            <p:cNvGraphicFramePr>
              <a:graphicFrameLocks noChangeAspect="1"/>
            </p:cNvGraphicFramePr>
            <p:nvPr/>
          </p:nvGraphicFramePr>
          <p:xfrm>
            <a:off x="3168" y="841"/>
            <a:ext cx="2251" cy="407"/>
          </p:xfrm>
          <a:graphic>
            <a:graphicData uri="http://schemas.openxmlformats.org/presentationml/2006/ole">
              <mc:AlternateContent xmlns:mc="http://schemas.openxmlformats.org/markup-compatibility/2006">
                <mc:Choice xmlns:v="urn:schemas-microsoft-com:vml" Requires="v">
                  <p:oleObj spid="_x0000_s14347" name="Equation" r:id="rId5" imgW="1193760" imgH="215640" progId="Equation.3">
                    <p:embed/>
                  </p:oleObj>
                </mc:Choice>
                <mc:Fallback>
                  <p:oleObj name="Equation" r:id="rId5" imgW="119376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8" y="841"/>
                          <a:ext cx="2251" cy="4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7059" name="Text Box 35"/>
            <p:cNvSpPr txBox="1">
              <a:spLocks noChangeArrowheads="1"/>
            </p:cNvSpPr>
            <p:nvPr/>
          </p:nvSpPr>
          <p:spPr bwMode="auto">
            <a:xfrm>
              <a:off x="528" y="1200"/>
              <a:ext cx="480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latin typeface="Verdana" pitchFamily="34" charset="0"/>
                </a:rPr>
                <a:t>Điện áp hiệu dụng giữa 2 đầu đoạn mạch là bao nhiêu?</a:t>
              </a:r>
            </a:p>
          </p:txBody>
        </p:sp>
      </p:grpSp>
      <p:grpSp>
        <p:nvGrpSpPr>
          <p:cNvPr id="257060" name="Group 36"/>
          <p:cNvGrpSpPr>
            <a:grpSpLocks/>
          </p:cNvGrpSpPr>
          <p:nvPr/>
        </p:nvGrpSpPr>
        <p:grpSpPr bwMode="auto">
          <a:xfrm>
            <a:off x="6781800" y="5664200"/>
            <a:ext cx="1720850" cy="512763"/>
            <a:chOff x="336" y="3456"/>
            <a:chExt cx="1084" cy="323"/>
          </a:xfrm>
        </p:grpSpPr>
        <p:grpSp>
          <p:nvGrpSpPr>
            <p:cNvPr id="257061" name="Group 37"/>
            <p:cNvGrpSpPr>
              <a:grpSpLocks/>
            </p:cNvGrpSpPr>
            <p:nvPr/>
          </p:nvGrpSpPr>
          <p:grpSpPr bwMode="auto">
            <a:xfrm>
              <a:off x="336" y="3456"/>
              <a:ext cx="912" cy="288"/>
              <a:chOff x="336" y="3456"/>
              <a:chExt cx="912" cy="288"/>
            </a:xfrm>
          </p:grpSpPr>
          <p:sp>
            <p:nvSpPr>
              <p:cNvPr id="257062" name="Text Box 38"/>
              <p:cNvSpPr txBox="1">
                <a:spLocks noChangeArrowheads="1"/>
              </p:cNvSpPr>
              <p:nvPr/>
            </p:nvSpPr>
            <p:spPr bwMode="auto">
              <a:xfrm>
                <a:off x="336" y="3456"/>
                <a:ext cx="8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latin typeface="Verdana" pitchFamily="34" charset="0"/>
                  </a:rPr>
                  <a:t>D. 40</a:t>
                </a:r>
                <a:endParaRPr lang="en-US" altLang="en-US" sz="2400">
                  <a:solidFill>
                    <a:srgbClr val="000000"/>
                  </a:solidFill>
                  <a:effectLst>
                    <a:outerShdw blurRad="38100" dist="38100" dir="2700000" algn="tl">
                      <a:srgbClr val="FFFFFF"/>
                    </a:outerShdw>
                  </a:effectLst>
                  <a:latin typeface="Verdana" pitchFamily="34" charset="0"/>
                </a:endParaRPr>
              </a:p>
            </p:txBody>
          </p:sp>
          <p:graphicFrame>
            <p:nvGraphicFramePr>
              <p:cNvPr id="257063" name="Object 39"/>
              <p:cNvGraphicFramePr>
                <a:graphicFrameLocks noChangeAspect="1"/>
              </p:cNvGraphicFramePr>
              <p:nvPr/>
            </p:nvGraphicFramePr>
            <p:xfrm>
              <a:off x="960" y="3486"/>
              <a:ext cx="288" cy="258"/>
            </p:xfrm>
            <a:graphic>
              <a:graphicData uri="http://schemas.openxmlformats.org/presentationml/2006/ole">
                <mc:AlternateContent xmlns:mc="http://schemas.openxmlformats.org/markup-compatibility/2006">
                  <mc:Choice xmlns:v="urn:schemas-microsoft-com:vml" Requires="v">
                    <p:oleObj spid="_x0000_s14348" name="Equation" r:id="rId6" imgW="241200" imgH="215640" progId="Equation.3">
                      <p:embed/>
                    </p:oleObj>
                  </mc:Choice>
                  <mc:Fallback>
                    <p:oleObj name="Equation" r:id="rId6" imgW="241200" imgH="2156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0" y="3486"/>
                            <a:ext cx="288"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57064" name="Text Box 40"/>
            <p:cNvSpPr txBox="1">
              <a:spLocks noChangeArrowheads="1"/>
            </p:cNvSpPr>
            <p:nvPr/>
          </p:nvSpPr>
          <p:spPr bwMode="auto">
            <a:xfrm>
              <a:off x="1180" y="3491"/>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latin typeface="Verdana" pitchFamily="34" charset="0"/>
                </a:rPr>
                <a:t>V</a:t>
              </a:r>
            </a:p>
          </p:txBody>
        </p:sp>
      </p:grpSp>
      <p:grpSp>
        <p:nvGrpSpPr>
          <p:cNvPr id="257065" name="Group 41"/>
          <p:cNvGrpSpPr>
            <a:grpSpLocks/>
          </p:cNvGrpSpPr>
          <p:nvPr/>
        </p:nvGrpSpPr>
        <p:grpSpPr bwMode="auto">
          <a:xfrm>
            <a:off x="4191000" y="5588000"/>
            <a:ext cx="1752600" cy="477838"/>
            <a:chOff x="336" y="3072"/>
            <a:chExt cx="1104" cy="301"/>
          </a:xfrm>
        </p:grpSpPr>
        <p:grpSp>
          <p:nvGrpSpPr>
            <p:cNvPr id="257066" name="Group 42"/>
            <p:cNvGrpSpPr>
              <a:grpSpLocks/>
            </p:cNvGrpSpPr>
            <p:nvPr/>
          </p:nvGrpSpPr>
          <p:grpSpPr bwMode="auto">
            <a:xfrm>
              <a:off x="336" y="3072"/>
              <a:ext cx="912" cy="288"/>
              <a:chOff x="336" y="3072"/>
              <a:chExt cx="912" cy="288"/>
            </a:xfrm>
          </p:grpSpPr>
          <p:sp>
            <p:nvSpPr>
              <p:cNvPr id="257067" name="Text Box 43"/>
              <p:cNvSpPr txBox="1">
                <a:spLocks noChangeArrowheads="1"/>
              </p:cNvSpPr>
              <p:nvPr/>
            </p:nvSpPr>
            <p:spPr bwMode="auto">
              <a:xfrm>
                <a:off x="336" y="3072"/>
                <a:ext cx="6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latin typeface="Verdana" pitchFamily="34" charset="0"/>
                  </a:rPr>
                  <a:t>C. 80 </a:t>
                </a:r>
              </a:p>
            </p:txBody>
          </p:sp>
          <p:graphicFrame>
            <p:nvGraphicFramePr>
              <p:cNvPr id="257068" name="Object 44"/>
              <p:cNvGraphicFramePr>
                <a:graphicFrameLocks noChangeAspect="1"/>
              </p:cNvGraphicFramePr>
              <p:nvPr/>
            </p:nvGraphicFramePr>
            <p:xfrm>
              <a:off x="960" y="3072"/>
              <a:ext cx="288" cy="258"/>
            </p:xfrm>
            <a:graphic>
              <a:graphicData uri="http://schemas.openxmlformats.org/presentationml/2006/ole">
                <mc:AlternateContent xmlns:mc="http://schemas.openxmlformats.org/markup-compatibility/2006">
                  <mc:Choice xmlns:v="urn:schemas-microsoft-com:vml" Requires="v">
                    <p:oleObj spid="_x0000_s14349" name="Equation" r:id="rId8" imgW="241200" imgH="215640" progId="Equation.3">
                      <p:embed/>
                    </p:oleObj>
                  </mc:Choice>
                  <mc:Fallback>
                    <p:oleObj name="Equation" r:id="rId8" imgW="241200" imgH="2156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0" y="3072"/>
                            <a:ext cx="288"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57069" name="Text Box 45"/>
            <p:cNvSpPr txBox="1">
              <a:spLocks noChangeArrowheads="1"/>
            </p:cNvSpPr>
            <p:nvPr/>
          </p:nvSpPr>
          <p:spPr bwMode="auto">
            <a:xfrm>
              <a:off x="1200" y="3085"/>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0000"/>
                  </a:solidFill>
                  <a:latin typeface="Verdana" pitchFamily="34" charset="0"/>
                </a:rPr>
                <a:t>V</a:t>
              </a:r>
            </a:p>
          </p:txBody>
        </p:sp>
      </p:grpSp>
      <p:sp>
        <p:nvSpPr>
          <p:cNvPr id="257070" name="Oval 46"/>
          <p:cNvSpPr>
            <a:spLocks noChangeArrowheads="1"/>
          </p:cNvSpPr>
          <p:nvPr/>
        </p:nvSpPr>
        <p:spPr bwMode="auto">
          <a:xfrm>
            <a:off x="6781800" y="5638800"/>
            <a:ext cx="533400" cy="533400"/>
          </a:xfrm>
          <a:prstGeom prst="ellipse">
            <a:avLst/>
          </a:prstGeom>
          <a:noFill/>
          <a:ln w="38100">
            <a:solidFill>
              <a:srgbClr val="FF0000"/>
            </a:solidFill>
            <a:round/>
            <a:headEnd/>
            <a:tailEnd/>
          </a:ln>
          <a:effectLst/>
          <a:extLst>
            <a:ext uri="{909E8E84-426E-40DD-AFC4-6F175D3DCCD1}">
              <a14:hiddenFill xmlns:a14="http://schemas.microsoft.com/office/drawing/2010/main">
                <a:solidFill>
                  <a:srgbClr val="00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16542081"/>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57071"/>
                                        </p:tgtEl>
                                        <p:attrNameLst>
                                          <p:attrName>style.visibility</p:attrName>
                                        </p:attrNameLst>
                                      </p:cBhvr>
                                      <p:to>
                                        <p:strVal val="visible"/>
                                      </p:to>
                                    </p:set>
                                    <p:animEffect transition="in" filter="box(in)">
                                      <p:cBhvr>
                                        <p:cTn id="7" dur="500"/>
                                        <p:tgtEl>
                                          <p:spTgt spid="2570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7035"/>
                                        </p:tgtEl>
                                        <p:attrNameLst>
                                          <p:attrName>style.visibility</p:attrName>
                                        </p:attrNameLst>
                                      </p:cBhvr>
                                      <p:to>
                                        <p:strVal val="visible"/>
                                      </p:to>
                                    </p:set>
                                    <p:animEffect transition="in" filter="dissolve">
                                      <p:cBhvr>
                                        <p:cTn id="12" dur="500"/>
                                        <p:tgtEl>
                                          <p:spTgt spid="2570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7036"/>
                                        </p:tgtEl>
                                        <p:attrNameLst>
                                          <p:attrName>style.visibility</p:attrName>
                                        </p:attrNameLst>
                                      </p:cBhvr>
                                      <p:to>
                                        <p:strVal val="visible"/>
                                      </p:to>
                                    </p:set>
                                    <p:animEffect transition="in" filter="dissolve">
                                      <p:cBhvr>
                                        <p:cTn id="17" dur="500"/>
                                        <p:tgtEl>
                                          <p:spTgt spid="2570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7037"/>
                                        </p:tgtEl>
                                        <p:attrNameLst>
                                          <p:attrName>style.visibility</p:attrName>
                                        </p:attrNameLst>
                                      </p:cBhvr>
                                      <p:to>
                                        <p:strVal val="visible"/>
                                      </p:to>
                                    </p:set>
                                    <p:animEffect transition="in" filter="dissolve">
                                      <p:cBhvr>
                                        <p:cTn id="22" dur="500"/>
                                        <p:tgtEl>
                                          <p:spTgt spid="25703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7038"/>
                                        </p:tgtEl>
                                        <p:attrNameLst>
                                          <p:attrName>style.visibility</p:attrName>
                                        </p:attrNameLst>
                                      </p:cBhvr>
                                      <p:to>
                                        <p:strVal val="visible"/>
                                      </p:to>
                                    </p:set>
                                    <p:animEffect transition="in" filter="dissolve">
                                      <p:cBhvr>
                                        <p:cTn id="27" dur="500"/>
                                        <p:tgtEl>
                                          <p:spTgt spid="25703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57053"/>
                                        </p:tgtEl>
                                        <p:attrNameLst>
                                          <p:attrName>style.visibility</p:attrName>
                                        </p:attrNameLst>
                                      </p:cBhvr>
                                      <p:to>
                                        <p:strVal val="visible"/>
                                      </p:to>
                                    </p:set>
                                    <p:anim calcmode="lin" valueType="num">
                                      <p:cBhvr additive="base">
                                        <p:cTn id="32" dur="500" fill="hold"/>
                                        <p:tgtEl>
                                          <p:spTgt spid="257053"/>
                                        </p:tgtEl>
                                        <p:attrNameLst>
                                          <p:attrName>ppt_x</p:attrName>
                                        </p:attrNameLst>
                                      </p:cBhvr>
                                      <p:tavLst>
                                        <p:tav tm="0">
                                          <p:val>
                                            <p:strVal val="#ppt_x"/>
                                          </p:val>
                                        </p:tav>
                                        <p:tav tm="100000">
                                          <p:val>
                                            <p:strVal val="#ppt_x"/>
                                          </p:val>
                                        </p:tav>
                                      </p:tavLst>
                                    </p:anim>
                                    <p:anim calcmode="lin" valueType="num">
                                      <p:cBhvr additive="base">
                                        <p:cTn id="33" dur="500" fill="hold"/>
                                        <p:tgtEl>
                                          <p:spTgt spid="257053"/>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nodeType="clickEffect">
                                  <p:stCondLst>
                                    <p:cond delay="0"/>
                                  </p:stCondLst>
                                  <p:childTnLst>
                                    <p:set>
                                      <p:cBhvr>
                                        <p:cTn id="37" dur="1" fill="hold">
                                          <p:stCondLst>
                                            <p:cond delay="0"/>
                                          </p:stCondLst>
                                        </p:cTn>
                                        <p:tgtEl>
                                          <p:spTgt spid="257056"/>
                                        </p:tgtEl>
                                        <p:attrNameLst>
                                          <p:attrName>style.visibility</p:attrName>
                                        </p:attrNameLst>
                                      </p:cBhvr>
                                      <p:to>
                                        <p:strVal val="visible"/>
                                      </p:to>
                                    </p:set>
                                    <p:animEffect transition="in" filter="box(in)">
                                      <p:cBhvr>
                                        <p:cTn id="38" dur="500"/>
                                        <p:tgtEl>
                                          <p:spTgt spid="25705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257054"/>
                                        </p:tgtEl>
                                        <p:attrNameLst>
                                          <p:attrName>style.visibility</p:attrName>
                                        </p:attrNameLst>
                                      </p:cBhvr>
                                      <p:to>
                                        <p:strVal val="visible"/>
                                      </p:to>
                                    </p:set>
                                    <p:animEffect transition="in" filter="dissolve">
                                      <p:cBhvr>
                                        <p:cTn id="43" dur="500"/>
                                        <p:tgtEl>
                                          <p:spTgt spid="25705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257055"/>
                                        </p:tgtEl>
                                        <p:attrNameLst>
                                          <p:attrName>style.visibility</p:attrName>
                                        </p:attrNameLst>
                                      </p:cBhvr>
                                      <p:to>
                                        <p:strVal val="visible"/>
                                      </p:to>
                                    </p:set>
                                    <p:animEffect transition="in" filter="dissolve">
                                      <p:cBhvr>
                                        <p:cTn id="48" dur="500"/>
                                        <p:tgtEl>
                                          <p:spTgt spid="25705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9" presetClass="entr" presetSubtype="0" fill="hold" nodeType="clickEffect">
                                  <p:stCondLst>
                                    <p:cond delay="0"/>
                                  </p:stCondLst>
                                  <p:childTnLst>
                                    <p:set>
                                      <p:cBhvr>
                                        <p:cTn id="52" dur="1" fill="hold">
                                          <p:stCondLst>
                                            <p:cond delay="0"/>
                                          </p:stCondLst>
                                        </p:cTn>
                                        <p:tgtEl>
                                          <p:spTgt spid="257065"/>
                                        </p:tgtEl>
                                        <p:attrNameLst>
                                          <p:attrName>style.visibility</p:attrName>
                                        </p:attrNameLst>
                                      </p:cBhvr>
                                      <p:to>
                                        <p:strVal val="visible"/>
                                      </p:to>
                                    </p:set>
                                    <p:animEffect transition="in" filter="dissolve">
                                      <p:cBhvr>
                                        <p:cTn id="53" dur="500"/>
                                        <p:tgtEl>
                                          <p:spTgt spid="25706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ntr" presetSubtype="0" fill="hold" nodeType="clickEffect">
                                  <p:stCondLst>
                                    <p:cond delay="0"/>
                                  </p:stCondLst>
                                  <p:childTnLst>
                                    <p:set>
                                      <p:cBhvr>
                                        <p:cTn id="57" dur="1" fill="hold">
                                          <p:stCondLst>
                                            <p:cond delay="0"/>
                                          </p:stCondLst>
                                        </p:cTn>
                                        <p:tgtEl>
                                          <p:spTgt spid="257060"/>
                                        </p:tgtEl>
                                        <p:attrNameLst>
                                          <p:attrName>style.visibility</p:attrName>
                                        </p:attrNameLst>
                                      </p:cBhvr>
                                      <p:to>
                                        <p:strVal val="visible"/>
                                      </p:to>
                                    </p:set>
                                    <p:animEffect transition="in" filter="dissolve">
                                      <p:cBhvr>
                                        <p:cTn id="58" dur="500"/>
                                        <p:tgtEl>
                                          <p:spTgt spid="25706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57070"/>
                                        </p:tgtEl>
                                        <p:attrNameLst>
                                          <p:attrName>style.visibility</p:attrName>
                                        </p:attrNameLst>
                                      </p:cBhvr>
                                      <p:to>
                                        <p:strVal val="visible"/>
                                      </p:to>
                                    </p:set>
                                    <p:anim calcmode="lin" valueType="num">
                                      <p:cBhvr additive="base">
                                        <p:cTn id="63" dur="500" fill="hold"/>
                                        <p:tgtEl>
                                          <p:spTgt spid="257070"/>
                                        </p:tgtEl>
                                        <p:attrNameLst>
                                          <p:attrName>ppt_x</p:attrName>
                                        </p:attrNameLst>
                                      </p:cBhvr>
                                      <p:tavLst>
                                        <p:tav tm="0">
                                          <p:val>
                                            <p:strVal val="#ppt_x"/>
                                          </p:val>
                                        </p:tav>
                                        <p:tav tm="100000">
                                          <p:val>
                                            <p:strVal val="#ppt_x"/>
                                          </p:val>
                                        </p:tav>
                                      </p:tavLst>
                                    </p:anim>
                                    <p:anim calcmode="lin" valueType="num">
                                      <p:cBhvr additive="base">
                                        <p:cTn id="64" dur="500" fill="hold"/>
                                        <p:tgtEl>
                                          <p:spTgt spid="2570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35" grpId="0"/>
      <p:bldP spid="257036" grpId="0"/>
      <p:bldP spid="257037" grpId="0"/>
      <p:bldP spid="257038" grpId="0"/>
      <p:bldP spid="257053" grpId="0" animBg="1"/>
      <p:bldP spid="257054" grpId="0"/>
      <p:bldP spid="257055" grpId="0"/>
      <p:bldP spid="2570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4610" name="Group 2"/>
          <p:cNvGrpSpPr>
            <a:grpSpLocks/>
          </p:cNvGrpSpPr>
          <p:nvPr/>
        </p:nvGrpSpPr>
        <p:grpSpPr bwMode="auto">
          <a:xfrm>
            <a:off x="457200" y="3048000"/>
            <a:ext cx="3009900" cy="1714500"/>
            <a:chOff x="264" y="2328"/>
            <a:chExt cx="1896" cy="1080"/>
          </a:xfrm>
        </p:grpSpPr>
        <p:sp>
          <p:nvSpPr>
            <p:cNvPr id="324611" name="Line 3"/>
            <p:cNvSpPr>
              <a:spLocks noChangeShapeType="1"/>
            </p:cNvSpPr>
            <p:nvPr/>
          </p:nvSpPr>
          <p:spPr bwMode="auto">
            <a:xfrm>
              <a:off x="264" y="2856"/>
              <a:ext cx="1896" cy="0"/>
            </a:xfrm>
            <a:prstGeom prst="line">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24612" name="Group 4"/>
            <p:cNvGrpSpPr>
              <a:grpSpLocks/>
            </p:cNvGrpSpPr>
            <p:nvPr/>
          </p:nvGrpSpPr>
          <p:grpSpPr bwMode="auto">
            <a:xfrm>
              <a:off x="365" y="2328"/>
              <a:ext cx="1747" cy="1080"/>
              <a:chOff x="365" y="2328"/>
              <a:chExt cx="1747" cy="1080"/>
            </a:xfrm>
          </p:grpSpPr>
          <p:sp>
            <p:nvSpPr>
              <p:cNvPr id="324613" name="Oval 5"/>
              <p:cNvSpPr>
                <a:spLocks noChangeArrowheads="1"/>
              </p:cNvSpPr>
              <p:nvPr/>
            </p:nvSpPr>
            <p:spPr bwMode="auto">
              <a:xfrm>
                <a:off x="480" y="2484"/>
                <a:ext cx="1536" cy="336"/>
              </a:xfrm>
              <a:prstGeom prst="ellipse">
                <a:avLst/>
              </a:prstGeom>
              <a:noFill/>
              <a:ln w="9525">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614" name="Freeform 6"/>
              <p:cNvSpPr>
                <a:spLocks/>
              </p:cNvSpPr>
              <p:nvPr/>
            </p:nvSpPr>
            <p:spPr bwMode="auto">
              <a:xfrm>
                <a:off x="1680" y="2880"/>
                <a:ext cx="432" cy="480"/>
              </a:xfrm>
              <a:custGeom>
                <a:avLst/>
                <a:gdLst>
                  <a:gd name="T0" fmla="*/ 0 w 432"/>
                  <a:gd name="T1" fmla="*/ 0 h 576"/>
                  <a:gd name="T2" fmla="*/ 192 w 432"/>
                  <a:gd name="T3" fmla="*/ 48 h 576"/>
                  <a:gd name="T4" fmla="*/ 288 w 432"/>
                  <a:gd name="T5" fmla="*/ 96 h 576"/>
                  <a:gd name="T6" fmla="*/ 384 w 432"/>
                  <a:gd name="T7" fmla="*/ 192 h 576"/>
                  <a:gd name="T8" fmla="*/ 432 w 432"/>
                  <a:gd name="T9" fmla="*/ 336 h 576"/>
                  <a:gd name="T10" fmla="*/ 384 w 432"/>
                  <a:gd name="T11" fmla="*/ 432 h 576"/>
                  <a:gd name="T12" fmla="*/ 288 w 432"/>
                  <a:gd name="T13" fmla="*/ 528 h 576"/>
                  <a:gd name="T14" fmla="*/ 192 w 432"/>
                  <a:gd name="T15" fmla="*/ 576 h 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2" h="576">
                    <a:moveTo>
                      <a:pt x="0" y="0"/>
                    </a:moveTo>
                    <a:cubicBezTo>
                      <a:pt x="72" y="16"/>
                      <a:pt x="144" y="32"/>
                      <a:pt x="192" y="48"/>
                    </a:cubicBezTo>
                    <a:cubicBezTo>
                      <a:pt x="240" y="64"/>
                      <a:pt x="256" y="72"/>
                      <a:pt x="288" y="96"/>
                    </a:cubicBezTo>
                    <a:cubicBezTo>
                      <a:pt x="320" y="120"/>
                      <a:pt x="360" y="152"/>
                      <a:pt x="384" y="192"/>
                    </a:cubicBezTo>
                    <a:cubicBezTo>
                      <a:pt x="408" y="232"/>
                      <a:pt x="432" y="296"/>
                      <a:pt x="432" y="336"/>
                    </a:cubicBezTo>
                    <a:cubicBezTo>
                      <a:pt x="432" y="376"/>
                      <a:pt x="408" y="400"/>
                      <a:pt x="384" y="432"/>
                    </a:cubicBezTo>
                    <a:cubicBezTo>
                      <a:pt x="360" y="464"/>
                      <a:pt x="320" y="504"/>
                      <a:pt x="288" y="528"/>
                    </a:cubicBezTo>
                    <a:cubicBezTo>
                      <a:pt x="256" y="552"/>
                      <a:pt x="224" y="564"/>
                      <a:pt x="192" y="57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15" name="Freeform 7"/>
              <p:cNvSpPr>
                <a:spLocks/>
              </p:cNvSpPr>
              <p:nvPr/>
            </p:nvSpPr>
            <p:spPr bwMode="auto">
              <a:xfrm rot="10065129">
                <a:off x="365" y="2351"/>
                <a:ext cx="432" cy="522"/>
              </a:xfrm>
              <a:custGeom>
                <a:avLst/>
                <a:gdLst>
                  <a:gd name="T0" fmla="*/ 0 w 432"/>
                  <a:gd name="T1" fmla="*/ 0 h 576"/>
                  <a:gd name="T2" fmla="*/ 192 w 432"/>
                  <a:gd name="T3" fmla="*/ 48 h 576"/>
                  <a:gd name="T4" fmla="*/ 288 w 432"/>
                  <a:gd name="T5" fmla="*/ 96 h 576"/>
                  <a:gd name="T6" fmla="*/ 384 w 432"/>
                  <a:gd name="T7" fmla="*/ 192 h 576"/>
                  <a:gd name="T8" fmla="*/ 432 w 432"/>
                  <a:gd name="T9" fmla="*/ 336 h 576"/>
                  <a:gd name="T10" fmla="*/ 384 w 432"/>
                  <a:gd name="T11" fmla="*/ 432 h 576"/>
                  <a:gd name="T12" fmla="*/ 288 w 432"/>
                  <a:gd name="T13" fmla="*/ 528 h 576"/>
                  <a:gd name="T14" fmla="*/ 192 w 432"/>
                  <a:gd name="T15" fmla="*/ 576 h 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2" h="576">
                    <a:moveTo>
                      <a:pt x="0" y="0"/>
                    </a:moveTo>
                    <a:cubicBezTo>
                      <a:pt x="72" y="16"/>
                      <a:pt x="144" y="32"/>
                      <a:pt x="192" y="48"/>
                    </a:cubicBezTo>
                    <a:cubicBezTo>
                      <a:pt x="240" y="64"/>
                      <a:pt x="256" y="72"/>
                      <a:pt x="288" y="96"/>
                    </a:cubicBezTo>
                    <a:cubicBezTo>
                      <a:pt x="320" y="120"/>
                      <a:pt x="360" y="152"/>
                      <a:pt x="384" y="192"/>
                    </a:cubicBezTo>
                    <a:cubicBezTo>
                      <a:pt x="408" y="232"/>
                      <a:pt x="432" y="296"/>
                      <a:pt x="432" y="336"/>
                    </a:cubicBezTo>
                    <a:cubicBezTo>
                      <a:pt x="432" y="376"/>
                      <a:pt x="408" y="400"/>
                      <a:pt x="384" y="432"/>
                    </a:cubicBezTo>
                    <a:cubicBezTo>
                      <a:pt x="360" y="464"/>
                      <a:pt x="320" y="504"/>
                      <a:pt x="288" y="528"/>
                    </a:cubicBezTo>
                    <a:cubicBezTo>
                      <a:pt x="256" y="552"/>
                      <a:pt x="224" y="564"/>
                      <a:pt x="192" y="57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16" name="Freeform 8"/>
              <p:cNvSpPr>
                <a:spLocks/>
              </p:cNvSpPr>
              <p:nvPr/>
            </p:nvSpPr>
            <p:spPr bwMode="auto">
              <a:xfrm rot="1080511">
                <a:off x="402" y="2856"/>
                <a:ext cx="462" cy="552"/>
              </a:xfrm>
              <a:custGeom>
                <a:avLst/>
                <a:gdLst>
                  <a:gd name="T0" fmla="*/ 392 w 392"/>
                  <a:gd name="T1" fmla="*/ 8 h 536"/>
                  <a:gd name="T2" fmla="*/ 248 w 392"/>
                  <a:gd name="T3" fmla="*/ 8 h 536"/>
                  <a:gd name="T4" fmla="*/ 152 w 392"/>
                  <a:gd name="T5" fmla="*/ 56 h 536"/>
                  <a:gd name="T6" fmla="*/ 104 w 392"/>
                  <a:gd name="T7" fmla="*/ 104 h 536"/>
                  <a:gd name="T8" fmla="*/ 56 w 392"/>
                  <a:gd name="T9" fmla="*/ 152 h 536"/>
                  <a:gd name="T10" fmla="*/ 8 w 392"/>
                  <a:gd name="T11" fmla="*/ 248 h 536"/>
                  <a:gd name="T12" fmla="*/ 8 w 392"/>
                  <a:gd name="T13" fmla="*/ 344 h 536"/>
                  <a:gd name="T14" fmla="*/ 56 w 392"/>
                  <a:gd name="T15" fmla="*/ 440 h 536"/>
                  <a:gd name="T16" fmla="*/ 104 w 392"/>
                  <a:gd name="T17" fmla="*/ 488 h 536"/>
                  <a:gd name="T18" fmla="*/ 200 w 392"/>
                  <a:gd name="T19" fmla="*/ 536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536">
                    <a:moveTo>
                      <a:pt x="392" y="8"/>
                    </a:moveTo>
                    <a:cubicBezTo>
                      <a:pt x="340" y="4"/>
                      <a:pt x="288" y="0"/>
                      <a:pt x="248" y="8"/>
                    </a:cubicBezTo>
                    <a:cubicBezTo>
                      <a:pt x="208" y="16"/>
                      <a:pt x="176" y="40"/>
                      <a:pt x="152" y="56"/>
                    </a:cubicBezTo>
                    <a:cubicBezTo>
                      <a:pt x="128" y="72"/>
                      <a:pt x="120" y="88"/>
                      <a:pt x="104" y="104"/>
                    </a:cubicBezTo>
                    <a:cubicBezTo>
                      <a:pt x="88" y="120"/>
                      <a:pt x="72" y="128"/>
                      <a:pt x="56" y="152"/>
                    </a:cubicBezTo>
                    <a:cubicBezTo>
                      <a:pt x="40" y="176"/>
                      <a:pt x="16" y="216"/>
                      <a:pt x="8" y="248"/>
                    </a:cubicBezTo>
                    <a:cubicBezTo>
                      <a:pt x="0" y="280"/>
                      <a:pt x="0" y="312"/>
                      <a:pt x="8" y="344"/>
                    </a:cubicBezTo>
                    <a:cubicBezTo>
                      <a:pt x="16" y="376"/>
                      <a:pt x="40" y="416"/>
                      <a:pt x="56" y="440"/>
                    </a:cubicBezTo>
                    <a:cubicBezTo>
                      <a:pt x="72" y="464"/>
                      <a:pt x="80" y="472"/>
                      <a:pt x="104" y="488"/>
                    </a:cubicBezTo>
                    <a:cubicBezTo>
                      <a:pt x="128" y="504"/>
                      <a:pt x="164" y="520"/>
                      <a:pt x="200" y="53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17" name="Freeform 9"/>
              <p:cNvSpPr>
                <a:spLocks/>
              </p:cNvSpPr>
              <p:nvPr/>
            </p:nvSpPr>
            <p:spPr bwMode="auto">
              <a:xfrm rot="12584311">
                <a:off x="1602" y="2328"/>
                <a:ext cx="462" cy="552"/>
              </a:xfrm>
              <a:custGeom>
                <a:avLst/>
                <a:gdLst>
                  <a:gd name="T0" fmla="*/ 392 w 392"/>
                  <a:gd name="T1" fmla="*/ 8 h 536"/>
                  <a:gd name="T2" fmla="*/ 248 w 392"/>
                  <a:gd name="T3" fmla="*/ 8 h 536"/>
                  <a:gd name="T4" fmla="*/ 152 w 392"/>
                  <a:gd name="T5" fmla="*/ 56 h 536"/>
                  <a:gd name="T6" fmla="*/ 104 w 392"/>
                  <a:gd name="T7" fmla="*/ 104 h 536"/>
                  <a:gd name="T8" fmla="*/ 56 w 392"/>
                  <a:gd name="T9" fmla="*/ 152 h 536"/>
                  <a:gd name="T10" fmla="*/ 8 w 392"/>
                  <a:gd name="T11" fmla="*/ 248 h 536"/>
                  <a:gd name="T12" fmla="*/ 8 w 392"/>
                  <a:gd name="T13" fmla="*/ 344 h 536"/>
                  <a:gd name="T14" fmla="*/ 56 w 392"/>
                  <a:gd name="T15" fmla="*/ 440 h 536"/>
                  <a:gd name="T16" fmla="*/ 104 w 392"/>
                  <a:gd name="T17" fmla="*/ 488 h 536"/>
                  <a:gd name="T18" fmla="*/ 200 w 392"/>
                  <a:gd name="T19" fmla="*/ 536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536">
                    <a:moveTo>
                      <a:pt x="392" y="8"/>
                    </a:moveTo>
                    <a:cubicBezTo>
                      <a:pt x="340" y="4"/>
                      <a:pt x="288" y="0"/>
                      <a:pt x="248" y="8"/>
                    </a:cubicBezTo>
                    <a:cubicBezTo>
                      <a:pt x="208" y="16"/>
                      <a:pt x="176" y="40"/>
                      <a:pt x="152" y="56"/>
                    </a:cubicBezTo>
                    <a:cubicBezTo>
                      <a:pt x="128" y="72"/>
                      <a:pt x="120" y="88"/>
                      <a:pt x="104" y="104"/>
                    </a:cubicBezTo>
                    <a:cubicBezTo>
                      <a:pt x="88" y="120"/>
                      <a:pt x="72" y="128"/>
                      <a:pt x="56" y="152"/>
                    </a:cubicBezTo>
                    <a:cubicBezTo>
                      <a:pt x="40" y="176"/>
                      <a:pt x="16" y="216"/>
                      <a:pt x="8" y="248"/>
                    </a:cubicBezTo>
                    <a:cubicBezTo>
                      <a:pt x="0" y="280"/>
                      <a:pt x="0" y="312"/>
                      <a:pt x="8" y="344"/>
                    </a:cubicBezTo>
                    <a:cubicBezTo>
                      <a:pt x="16" y="376"/>
                      <a:pt x="40" y="416"/>
                      <a:pt x="56" y="440"/>
                    </a:cubicBezTo>
                    <a:cubicBezTo>
                      <a:pt x="72" y="464"/>
                      <a:pt x="80" y="472"/>
                      <a:pt x="104" y="488"/>
                    </a:cubicBezTo>
                    <a:cubicBezTo>
                      <a:pt x="128" y="504"/>
                      <a:pt x="164" y="520"/>
                      <a:pt x="200" y="53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18" name="Oval 10"/>
              <p:cNvSpPr>
                <a:spLocks noChangeArrowheads="1"/>
              </p:cNvSpPr>
              <p:nvPr/>
            </p:nvSpPr>
            <p:spPr bwMode="auto">
              <a:xfrm>
                <a:off x="480" y="2898"/>
                <a:ext cx="1536" cy="336"/>
              </a:xfrm>
              <a:prstGeom prst="ellipse">
                <a:avLst/>
              </a:prstGeom>
              <a:noFill/>
              <a:ln w="9525">
                <a:solidFill>
                  <a:srgbClr val="CCFFCC"/>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24619" name="Group 11"/>
              <p:cNvGrpSpPr>
                <a:grpSpLocks/>
              </p:cNvGrpSpPr>
              <p:nvPr/>
            </p:nvGrpSpPr>
            <p:grpSpPr bwMode="auto">
              <a:xfrm>
                <a:off x="768" y="2688"/>
                <a:ext cx="960" cy="336"/>
                <a:chOff x="768" y="2688"/>
                <a:chExt cx="960" cy="240"/>
              </a:xfrm>
            </p:grpSpPr>
            <p:sp>
              <p:nvSpPr>
                <p:cNvPr id="324620" name="Rectangle 12"/>
                <p:cNvSpPr>
                  <a:spLocks noChangeArrowheads="1"/>
                </p:cNvSpPr>
                <p:nvPr/>
              </p:nvSpPr>
              <p:spPr bwMode="auto">
                <a:xfrm>
                  <a:off x="768" y="2688"/>
                  <a:ext cx="480" cy="240"/>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621" name="Rectangle 13" descr="Light upward diagonal"/>
                <p:cNvSpPr>
                  <a:spLocks noChangeArrowheads="1"/>
                </p:cNvSpPr>
                <p:nvPr/>
              </p:nvSpPr>
              <p:spPr bwMode="auto">
                <a:xfrm>
                  <a:off x="1248" y="2688"/>
                  <a:ext cx="480" cy="240"/>
                </a:xfrm>
                <a:prstGeom prst="rect">
                  <a:avLst/>
                </a:prstGeom>
                <a:pattFill prst="ltUpDiag">
                  <a:fgClr>
                    <a:schemeClr val="bg1"/>
                  </a:fgClr>
                  <a:bgClr>
                    <a:srgbClr val="FFFFFF"/>
                  </a:bgClr>
                </a:patt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4622" name="Text Box 14"/>
              <p:cNvSpPr txBox="1">
                <a:spLocks noChangeArrowheads="1"/>
              </p:cNvSpPr>
              <p:nvPr/>
            </p:nvSpPr>
            <p:spPr bwMode="auto">
              <a:xfrm>
                <a:off x="888" y="2712"/>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0000FF"/>
                    </a:solidFill>
                    <a:latin typeface=".VnArial NarrowH" pitchFamily="34" charset="0"/>
                  </a:rPr>
                  <a:t>S</a:t>
                </a:r>
              </a:p>
            </p:txBody>
          </p:sp>
          <p:sp>
            <p:nvSpPr>
              <p:cNvPr id="324623" name="Text Box 15"/>
              <p:cNvSpPr txBox="1">
                <a:spLocks noChangeArrowheads="1"/>
              </p:cNvSpPr>
              <p:nvPr/>
            </p:nvSpPr>
            <p:spPr bwMode="auto">
              <a:xfrm>
                <a:off x="1368" y="2712"/>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0000FF"/>
                    </a:solidFill>
                    <a:latin typeface=".VnArial NarrowH" pitchFamily="34" charset="0"/>
                  </a:rPr>
                  <a:t>N</a:t>
                </a:r>
              </a:p>
            </p:txBody>
          </p:sp>
        </p:grpSp>
        <p:sp>
          <p:nvSpPr>
            <p:cNvPr id="324624" name="Line 16"/>
            <p:cNvSpPr>
              <a:spLocks noChangeShapeType="1"/>
            </p:cNvSpPr>
            <p:nvPr/>
          </p:nvSpPr>
          <p:spPr bwMode="auto">
            <a:xfrm flipH="1">
              <a:off x="2036" y="3216"/>
              <a:ext cx="52"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25" name="Line 17"/>
            <p:cNvSpPr>
              <a:spLocks noChangeShapeType="1"/>
            </p:cNvSpPr>
            <p:nvPr/>
          </p:nvSpPr>
          <p:spPr bwMode="auto">
            <a:xfrm flipH="1">
              <a:off x="1928" y="3120"/>
              <a:ext cx="40" cy="24"/>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26" name="Line 18"/>
            <p:cNvSpPr>
              <a:spLocks noChangeShapeType="1"/>
            </p:cNvSpPr>
            <p:nvPr/>
          </p:nvSpPr>
          <p:spPr bwMode="auto">
            <a:xfrm flipV="1">
              <a:off x="1920" y="2708"/>
              <a:ext cx="44"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27" name="Line 19"/>
            <p:cNvSpPr>
              <a:spLocks noChangeShapeType="1"/>
            </p:cNvSpPr>
            <p:nvPr/>
          </p:nvSpPr>
          <p:spPr bwMode="auto">
            <a:xfrm flipV="1">
              <a:off x="2064" y="2592"/>
              <a:ext cx="0"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28" name="Line 20"/>
            <p:cNvSpPr>
              <a:spLocks noChangeShapeType="1"/>
            </p:cNvSpPr>
            <p:nvPr/>
          </p:nvSpPr>
          <p:spPr bwMode="auto">
            <a:xfrm flipH="1" flipV="1">
              <a:off x="600" y="2740"/>
              <a:ext cx="72"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29" name="Line 21"/>
            <p:cNvSpPr>
              <a:spLocks noChangeShapeType="1"/>
            </p:cNvSpPr>
            <p:nvPr/>
          </p:nvSpPr>
          <p:spPr bwMode="auto">
            <a:xfrm flipH="1">
              <a:off x="620" y="2952"/>
              <a:ext cx="68"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30" name="Line 22"/>
            <p:cNvSpPr>
              <a:spLocks noChangeShapeType="1"/>
            </p:cNvSpPr>
            <p:nvPr/>
          </p:nvSpPr>
          <p:spPr bwMode="auto">
            <a:xfrm flipH="1">
              <a:off x="408" y="3008"/>
              <a:ext cx="48" cy="64"/>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31" name="Line 23"/>
            <p:cNvSpPr>
              <a:spLocks noChangeShapeType="1"/>
            </p:cNvSpPr>
            <p:nvPr/>
          </p:nvSpPr>
          <p:spPr bwMode="auto">
            <a:xfrm flipH="1" flipV="1">
              <a:off x="384" y="2676"/>
              <a:ext cx="48"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24632" name="Group 24"/>
          <p:cNvGrpSpPr>
            <a:grpSpLocks/>
          </p:cNvGrpSpPr>
          <p:nvPr/>
        </p:nvGrpSpPr>
        <p:grpSpPr bwMode="auto">
          <a:xfrm>
            <a:off x="2819400" y="1219200"/>
            <a:ext cx="2438400" cy="3962400"/>
            <a:chOff x="2256" y="1200"/>
            <a:chExt cx="1536" cy="2496"/>
          </a:xfrm>
        </p:grpSpPr>
        <p:sp>
          <p:nvSpPr>
            <p:cNvPr id="324633" name="Oval 25"/>
            <p:cNvSpPr>
              <a:spLocks noChangeArrowheads="1"/>
            </p:cNvSpPr>
            <p:nvPr/>
          </p:nvSpPr>
          <p:spPr bwMode="auto">
            <a:xfrm>
              <a:off x="2688" y="2256"/>
              <a:ext cx="432" cy="144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634" name="Oval 26"/>
            <p:cNvSpPr>
              <a:spLocks noChangeArrowheads="1"/>
            </p:cNvSpPr>
            <p:nvPr/>
          </p:nvSpPr>
          <p:spPr bwMode="auto">
            <a:xfrm>
              <a:off x="2784" y="2256"/>
              <a:ext cx="432" cy="1440"/>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635" name="Oval 27"/>
            <p:cNvSpPr>
              <a:spLocks noChangeArrowheads="1"/>
            </p:cNvSpPr>
            <p:nvPr/>
          </p:nvSpPr>
          <p:spPr bwMode="auto">
            <a:xfrm>
              <a:off x="2736" y="2256"/>
              <a:ext cx="432" cy="144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636" name="Oval 28"/>
            <p:cNvSpPr>
              <a:spLocks noChangeArrowheads="1"/>
            </p:cNvSpPr>
            <p:nvPr/>
          </p:nvSpPr>
          <p:spPr bwMode="auto">
            <a:xfrm>
              <a:off x="2832" y="2256"/>
              <a:ext cx="432" cy="144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4637" name="Line 29"/>
            <p:cNvSpPr>
              <a:spLocks noChangeShapeType="1"/>
            </p:cNvSpPr>
            <p:nvPr/>
          </p:nvSpPr>
          <p:spPr bwMode="auto">
            <a:xfrm>
              <a:off x="2268" y="2304"/>
              <a:ext cx="5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38" name="Freeform 30"/>
            <p:cNvSpPr>
              <a:spLocks/>
            </p:cNvSpPr>
            <p:nvPr/>
          </p:nvSpPr>
          <p:spPr bwMode="auto">
            <a:xfrm>
              <a:off x="2256" y="1632"/>
              <a:ext cx="1536" cy="672"/>
            </a:xfrm>
            <a:custGeom>
              <a:avLst/>
              <a:gdLst>
                <a:gd name="T0" fmla="*/ 0 w 1536"/>
                <a:gd name="T1" fmla="*/ 672 h 672"/>
                <a:gd name="T2" fmla="*/ 0 w 1536"/>
                <a:gd name="T3" fmla="*/ 0 h 672"/>
                <a:gd name="T4" fmla="*/ 1536 w 1536"/>
                <a:gd name="T5" fmla="*/ 0 h 672"/>
                <a:gd name="T6" fmla="*/ 1536 w 1536"/>
                <a:gd name="T7" fmla="*/ 672 h 672"/>
                <a:gd name="T8" fmla="*/ 864 w 1536"/>
                <a:gd name="T9" fmla="*/ 672 h 672"/>
              </a:gdLst>
              <a:ahLst/>
              <a:cxnLst>
                <a:cxn ang="0">
                  <a:pos x="T0" y="T1"/>
                </a:cxn>
                <a:cxn ang="0">
                  <a:pos x="T2" y="T3"/>
                </a:cxn>
                <a:cxn ang="0">
                  <a:pos x="T4" y="T5"/>
                </a:cxn>
                <a:cxn ang="0">
                  <a:pos x="T6" y="T7"/>
                </a:cxn>
                <a:cxn ang="0">
                  <a:pos x="T8" y="T9"/>
                </a:cxn>
              </a:cxnLst>
              <a:rect l="0" t="0" r="r" b="b"/>
              <a:pathLst>
                <a:path w="1536" h="672">
                  <a:moveTo>
                    <a:pt x="0" y="672"/>
                  </a:moveTo>
                  <a:lnTo>
                    <a:pt x="0" y="0"/>
                  </a:lnTo>
                  <a:lnTo>
                    <a:pt x="1536" y="0"/>
                  </a:lnTo>
                  <a:lnTo>
                    <a:pt x="1536" y="672"/>
                  </a:lnTo>
                  <a:lnTo>
                    <a:pt x="864" y="672"/>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39" name="AutoShape 31"/>
            <p:cNvSpPr>
              <a:spLocks noChangeArrowheads="1"/>
            </p:cNvSpPr>
            <p:nvPr/>
          </p:nvSpPr>
          <p:spPr bwMode="auto">
            <a:xfrm rot="16200000">
              <a:off x="2756" y="1036"/>
              <a:ext cx="582" cy="910"/>
            </a:xfrm>
            <a:prstGeom prst="flowChartDelay">
              <a:avLst/>
            </a:prstGeom>
            <a:solidFill>
              <a:schemeClr val="accent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4640" name="Line 32"/>
          <p:cNvSpPr>
            <a:spLocks noChangeShapeType="1"/>
          </p:cNvSpPr>
          <p:nvPr/>
        </p:nvSpPr>
        <p:spPr bwMode="auto">
          <a:xfrm flipV="1">
            <a:off x="4038600" y="1524000"/>
            <a:ext cx="0" cy="533400"/>
          </a:xfrm>
          <a:prstGeom prst="line">
            <a:avLst/>
          </a:prstGeom>
          <a:noFill/>
          <a:ln w="3810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41" name="Rectangle 33"/>
          <p:cNvSpPr>
            <a:spLocks noChangeArrowheads="1"/>
          </p:cNvSpPr>
          <p:nvPr/>
        </p:nvSpPr>
        <p:spPr bwMode="auto">
          <a:xfrm>
            <a:off x="1752600" y="5486400"/>
            <a:ext cx="6096000" cy="609600"/>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latin typeface=".VnTime" pitchFamily="34" charset="0"/>
              </a:rPr>
              <a:t>§­a </a:t>
            </a:r>
            <a:r>
              <a:rPr lang="en-US" altLang="en-US" sz="3200" dirty="0" err="1">
                <a:latin typeface=".VnTime" pitchFamily="34" charset="0"/>
              </a:rPr>
              <a:t>vßng</a:t>
            </a:r>
            <a:r>
              <a:rPr lang="en-US" altLang="en-US" sz="3200" dirty="0">
                <a:latin typeface=".VnTime" pitchFamily="34" charset="0"/>
              </a:rPr>
              <a:t> </a:t>
            </a:r>
            <a:r>
              <a:rPr lang="en-US" altLang="en-US" sz="3200" dirty="0" err="1">
                <a:latin typeface=".VnTime" pitchFamily="34" charset="0"/>
              </a:rPr>
              <a:t>d©y</a:t>
            </a:r>
            <a:r>
              <a:rPr lang="en-US" altLang="en-US" sz="3200" dirty="0">
                <a:latin typeface=".VnTime" pitchFamily="34" charset="0"/>
              </a:rPr>
              <a:t> </a:t>
            </a:r>
            <a:r>
              <a:rPr lang="en-US" altLang="en-US" sz="3200" dirty="0" err="1">
                <a:latin typeface=".VnTime" pitchFamily="34" charset="0"/>
              </a:rPr>
              <a:t>dÉn</a:t>
            </a:r>
            <a:r>
              <a:rPr lang="en-US" altLang="en-US" sz="3200" dirty="0">
                <a:latin typeface=".VnTime" pitchFamily="34" charset="0"/>
              </a:rPr>
              <a:t> </a:t>
            </a:r>
            <a:r>
              <a:rPr lang="en-US" altLang="en-US" sz="3200" dirty="0" err="1">
                <a:latin typeface=".VnTime" pitchFamily="34" charset="0"/>
              </a:rPr>
              <a:t>ra</a:t>
            </a:r>
            <a:r>
              <a:rPr lang="en-US" altLang="en-US" sz="3200" dirty="0">
                <a:latin typeface=".VnTime" pitchFamily="34" charset="0"/>
              </a:rPr>
              <a:t> </a:t>
            </a:r>
            <a:r>
              <a:rPr lang="en-US" altLang="en-US" sz="3200" dirty="0" err="1">
                <a:latin typeface=".VnTime" pitchFamily="34" charset="0"/>
              </a:rPr>
              <a:t>xa</a:t>
            </a:r>
            <a:r>
              <a:rPr lang="en-US" altLang="en-US" sz="3200" dirty="0">
                <a:latin typeface=".VnTime" pitchFamily="34" charset="0"/>
              </a:rPr>
              <a:t> </a:t>
            </a:r>
            <a:r>
              <a:rPr lang="en-US" altLang="en-US" sz="3200" dirty="0" err="1">
                <a:latin typeface=".VnTime" pitchFamily="34" charset="0"/>
              </a:rPr>
              <a:t>nam</a:t>
            </a:r>
            <a:r>
              <a:rPr lang="en-US" altLang="en-US" sz="3200" dirty="0">
                <a:latin typeface=".VnTime" pitchFamily="34" charset="0"/>
              </a:rPr>
              <a:t> </a:t>
            </a:r>
            <a:r>
              <a:rPr lang="en-US" altLang="en-US" sz="3200" dirty="0" err="1">
                <a:latin typeface=".VnTime" pitchFamily="34" charset="0"/>
              </a:rPr>
              <a:t>ch©m</a:t>
            </a:r>
            <a:endParaRPr lang="en-US" altLang="en-US" sz="3200" dirty="0">
              <a:latin typeface=".VnTime" pitchFamily="34" charset="0"/>
            </a:endParaRPr>
          </a:p>
        </p:txBody>
      </p:sp>
    </p:spTree>
    <p:extLst>
      <p:ext uri="{BB962C8B-B14F-4D97-AF65-F5344CB8AC3E}">
        <p14:creationId xmlns:p14="http://schemas.microsoft.com/office/powerpoint/2010/main" val="3154817007"/>
      </p:ext>
    </p:extLst>
  </p:cSld>
  <p:clrMapOvr>
    <a:masterClrMapping/>
  </p:clrMapOvr>
  <p:transition spd="slow">
    <p:wheel spokes="3"/>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path" presetSubtype="0" accel="50000" decel="50000" fill="hold" nodeType="clickEffect">
                                  <p:stCondLst>
                                    <p:cond delay="0"/>
                                  </p:stCondLst>
                                  <p:childTnLst>
                                    <p:animMotion origin="layout" path="M 3.33333E-6 3.33333E-6 L 0.29166 3.33333E-6 " pathEditMode="relative" rAng="0" ptsTypes="AA">
                                      <p:cBhvr>
                                        <p:cTn id="6" dur="2000" fill="hold"/>
                                        <p:tgtEl>
                                          <p:spTgt spid="324632"/>
                                        </p:tgtEl>
                                        <p:attrNameLst>
                                          <p:attrName>ppt_x</p:attrName>
                                          <p:attrName>ppt_y</p:attrName>
                                        </p:attrNameLst>
                                      </p:cBhvr>
                                      <p:rCtr x="14583" y="0"/>
                                    </p:animMotion>
                                  </p:childTnLst>
                                </p:cTn>
                              </p:par>
                              <p:par>
                                <p:cTn id="7" presetID="8" presetClass="emph" presetSubtype="0" fill="hold" grpId="0" nodeType="withEffect">
                                  <p:stCondLst>
                                    <p:cond delay="0"/>
                                  </p:stCondLst>
                                  <p:childTnLst>
                                    <p:animRot by="3600000">
                                      <p:cBhvr>
                                        <p:cTn id="8" dur="2000" fill="hold"/>
                                        <p:tgtEl>
                                          <p:spTgt spid="324640"/>
                                        </p:tgtEl>
                                        <p:attrNameLst>
                                          <p:attrName>r</p:attrName>
                                        </p:attrNameLst>
                                      </p:cBhvr>
                                    </p:animRot>
                                  </p:childTnLst>
                                </p:cTn>
                              </p:par>
                              <p:par>
                                <p:cTn id="9" presetID="35" presetClass="path" presetSubtype="0" accel="50000" decel="50000" fill="hold" grpId="1" nodeType="withEffect">
                                  <p:stCondLst>
                                    <p:cond delay="0"/>
                                  </p:stCondLst>
                                  <p:childTnLst>
                                    <p:animMotion origin="layout" path="M 3.33333E-6 -1.11111E-6 L 0.29166 -1.11111E-6 " pathEditMode="relative" rAng="0" ptsTypes="AA">
                                      <p:cBhvr>
                                        <p:cTn id="10" dur="2000" fill="hold"/>
                                        <p:tgtEl>
                                          <p:spTgt spid="324640"/>
                                        </p:tgtEl>
                                        <p:attrNameLst>
                                          <p:attrName>ppt_x</p:attrName>
                                          <p:attrName>ppt_y</p:attrName>
                                        </p:attrNameLst>
                                      </p:cBhvr>
                                      <p:rCtr x="14583" y="0"/>
                                    </p:animMotion>
                                  </p:childTnLst>
                                </p:cTn>
                              </p:par>
                            </p:childTnLst>
                          </p:cTn>
                        </p:par>
                        <p:par>
                          <p:cTn id="11" fill="hold" nodeType="afterGroup">
                            <p:stCondLst>
                              <p:cond delay="2000"/>
                            </p:stCondLst>
                            <p:childTnLst>
                              <p:par>
                                <p:cTn id="12" presetID="8" presetClass="emph" presetSubtype="0" fill="hold" grpId="2" nodeType="afterEffect">
                                  <p:stCondLst>
                                    <p:cond delay="0"/>
                                  </p:stCondLst>
                                  <p:childTnLst>
                                    <p:animRot by="-3600000">
                                      <p:cBhvr>
                                        <p:cTn id="13" dur="500" fill="hold"/>
                                        <p:tgtEl>
                                          <p:spTgt spid="32464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40" grpId="0" animBg="1"/>
      <p:bldP spid="324640" grpId="1" animBg="1"/>
      <p:bldP spid="324640"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endParaRPr lang="en-US" dirty="0"/>
          </a:p>
        </p:txBody>
      </p:sp>
      <p:sp>
        <p:nvSpPr>
          <p:cNvPr id="3" name="Subtitle 2"/>
          <p:cNvSpPr>
            <a:spLocks noGrp="1"/>
          </p:cNvSpPr>
          <p:nvPr>
            <p:ph type="subTitle" sz="quarter" idx="1"/>
          </p:nvPr>
        </p:nvSpPr>
        <p:spPr/>
        <p:txBody>
          <a:bodyPr/>
          <a:lstStyle/>
          <a:p>
            <a:endParaRPr lang="en-US" dirty="0"/>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313930" y="1295400"/>
            <a:ext cx="6516143" cy="1323439"/>
          </a:xfrm>
          <a:prstGeom prst="rect">
            <a:avLst/>
          </a:prstGeom>
          <a:noFill/>
          <a:ln>
            <a:noFill/>
          </a:ln>
        </p:spPr>
        <p:txBody>
          <a:bodyPr wrap="none">
            <a:spAutoFit/>
          </a:bodyPr>
          <a:lstStyle/>
          <a:p>
            <a:pPr algn="ctr">
              <a:defRPr/>
            </a:pPr>
            <a:r>
              <a:rPr lang="en-US" sz="40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CHƯƠNG 3 </a:t>
            </a:r>
          </a:p>
          <a:p>
            <a:pPr algn="ctr">
              <a:defRPr/>
            </a:pPr>
            <a:r>
              <a:rPr lang="en-US" sz="4000" b="1" cap="all" dirty="0" err="1"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Dòng</a:t>
            </a:r>
            <a:r>
              <a:rPr lang="en-US" sz="40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 </a:t>
            </a:r>
            <a:r>
              <a:rPr lang="en-US" sz="4000" b="1" cap="all" dirty="0" err="1"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điện</a:t>
            </a:r>
            <a:r>
              <a:rPr lang="en-US" sz="40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 </a:t>
            </a:r>
            <a:r>
              <a:rPr lang="en-US" sz="4000" b="1" cap="all" dirty="0" err="1"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xoay</a:t>
            </a:r>
            <a:r>
              <a:rPr lang="en-US" sz="40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 </a:t>
            </a:r>
            <a:r>
              <a:rPr lang="en-US" sz="4000" b="1" cap="all" dirty="0" err="1"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chiều</a:t>
            </a:r>
            <a:endParaRPr lang="en-US" sz="4000" b="1" cap="all"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7" name="Rectangle 12"/>
          <p:cNvSpPr>
            <a:spLocks noChangeArrowheads="1"/>
          </p:cNvSpPr>
          <p:nvPr/>
        </p:nvSpPr>
        <p:spPr bwMode="auto">
          <a:xfrm>
            <a:off x="2344738" y="339725"/>
            <a:ext cx="575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800" b="1" dirty="0">
                <a:solidFill>
                  <a:srgbClr val="1102D4"/>
                </a:solidFill>
                <a:latin typeface="Times New Roman" pitchFamily="18" charset="0"/>
                <a:cs typeface="Times New Roman" pitchFamily="18" charset="0"/>
              </a:rPr>
              <a:t>TRƯỜNG THPT PHẠM PHÚ THỨ</a:t>
            </a:r>
          </a:p>
        </p:txBody>
      </p:sp>
      <p:sp>
        <p:nvSpPr>
          <p:cNvPr id="8" name="WordArt 12"/>
          <p:cNvSpPr>
            <a:spLocks noChangeArrowheads="1" noChangeShapeType="1" noTextEdit="1"/>
          </p:cNvSpPr>
          <p:nvPr/>
        </p:nvSpPr>
        <p:spPr bwMode="auto">
          <a:xfrm>
            <a:off x="2933700" y="6137275"/>
            <a:ext cx="3173413" cy="304800"/>
          </a:xfrm>
          <a:prstGeom prst="rect">
            <a:avLst/>
          </a:prstGeom>
        </p:spPr>
        <p:txBody>
          <a:bodyPr wrap="none" fromWordArt="1">
            <a:prstTxWarp prst="textPlain">
              <a:avLst>
                <a:gd name="adj" fmla="val 50000"/>
              </a:avLst>
            </a:prstTxWarp>
          </a:bodyPr>
          <a:lstStyle/>
          <a:p>
            <a:r>
              <a:rPr lang="en-US" b="1" i="1" kern="10" dirty="0">
                <a:ln w="12700">
                  <a:solidFill>
                    <a:srgbClr val="FF0066"/>
                  </a:solidFill>
                  <a:round/>
                  <a:headEnd/>
                  <a:tailEnd/>
                </a:ln>
                <a:solidFill>
                  <a:srgbClr val="B2B2B2">
                    <a:alpha val="50195"/>
                  </a:srgbClr>
                </a:solidFill>
                <a:effectLst>
                  <a:outerShdw dist="45791" dir="2021404" algn="ctr" rotWithShape="0">
                    <a:srgbClr val="9999FF"/>
                  </a:outerShdw>
                </a:effectLst>
                <a:latin typeface="VNI-Times"/>
              </a:rPr>
              <a:t>NAÊM HOÏC: </a:t>
            </a:r>
            <a:r>
              <a:rPr lang="en-US" b="1" i="1" kern="10" dirty="0" smtClean="0">
                <a:ln w="12700">
                  <a:solidFill>
                    <a:srgbClr val="FF0066"/>
                  </a:solidFill>
                  <a:round/>
                  <a:headEnd/>
                  <a:tailEnd/>
                </a:ln>
                <a:solidFill>
                  <a:srgbClr val="B2B2B2">
                    <a:alpha val="50195"/>
                  </a:srgbClr>
                </a:solidFill>
                <a:effectLst>
                  <a:outerShdw dist="45791" dir="2021404" algn="ctr" rotWithShape="0">
                    <a:srgbClr val="9999FF"/>
                  </a:outerShdw>
                </a:effectLst>
                <a:latin typeface="VNI-Times"/>
              </a:rPr>
              <a:t>2020 </a:t>
            </a:r>
            <a:r>
              <a:rPr lang="en-US" b="1" i="1" kern="10" dirty="0">
                <a:ln w="12700">
                  <a:solidFill>
                    <a:srgbClr val="FF0066"/>
                  </a:solidFill>
                  <a:round/>
                  <a:headEnd/>
                  <a:tailEnd/>
                </a:ln>
                <a:solidFill>
                  <a:srgbClr val="B2B2B2">
                    <a:alpha val="50195"/>
                  </a:srgbClr>
                </a:solidFill>
                <a:effectLst>
                  <a:outerShdw dist="45791" dir="2021404" algn="ctr" rotWithShape="0">
                    <a:srgbClr val="9999FF"/>
                  </a:outerShdw>
                </a:effectLst>
                <a:latin typeface="VNI-Times"/>
              </a:rPr>
              <a:t>- </a:t>
            </a:r>
            <a:r>
              <a:rPr lang="en-US" b="1" i="1" kern="10" dirty="0" smtClean="0">
                <a:ln w="12700">
                  <a:solidFill>
                    <a:srgbClr val="FF0066"/>
                  </a:solidFill>
                  <a:round/>
                  <a:headEnd/>
                  <a:tailEnd/>
                </a:ln>
                <a:solidFill>
                  <a:srgbClr val="B2B2B2">
                    <a:alpha val="50195"/>
                  </a:srgbClr>
                </a:solidFill>
                <a:effectLst>
                  <a:outerShdw dist="45791" dir="2021404" algn="ctr" rotWithShape="0">
                    <a:srgbClr val="9999FF"/>
                  </a:outerShdw>
                </a:effectLst>
                <a:latin typeface="VNI-Times"/>
              </a:rPr>
              <a:t>2021</a:t>
            </a:r>
            <a:endParaRPr lang="en-US" b="1" i="1" kern="10" dirty="0">
              <a:ln w="12700">
                <a:solidFill>
                  <a:srgbClr val="FF0066"/>
                </a:solidFill>
                <a:round/>
                <a:headEnd/>
                <a:tailEnd/>
              </a:ln>
              <a:solidFill>
                <a:srgbClr val="B2B2B2">
                  <a:alpha val="50195"/>
                </a:srgbClr>
              </a:solidFill>
              <a:effectLst>
                <a:outerShdw dist="45791" dir="2021404" algn="ctr" rotWithShape="0">
                  <a:srgbClr val="9999FF"/>
                </a:outerShdw>
              </a:effectLst>
              <a:latin typeface="VNI-Times"/>
            </a:endParaRPr>
          </a:p>
        </p:txBody>
      </p:sp>
      <p:sp>
        <p:nvSpPr>
          <p:cNvPr id="10" name="TextBox 15"/>
          <p:cNvSpPr txBox="1">
            <a:spLocks noChangeArrowheads="1"/>
          </p:cNvSpPr>
          <p:nvPr/>
        </p:nvSpPr>
        <p:spPr bwMode="auto">
          <a:xfrm>
            <a:off x="2057400" y="5541673"/>
            <a:ext cx="5029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b="1" i="1" dirty="0" err="1">
                <a:solidFill>
                  <a:srgbClr val="C70FA4"/>
                </a:solidFill>
                <a:latin typeface="Times New Roman" pitchFamily="18" charset="0"/>
                <a:cs typeface="Times New Roman" pitchFamily="18" charset="0"/>
              </a:rPr>
              <a:t>Tổ</a:t>
            </a:r>
            <a:r>
              <a:rPr lang="en-US" altLang="en-US" b="1" i="1" dirty="0">
                <a:solidFill>
                  <a:srgbClr val="C70FA4"/>
                </a:solidFill>
                <a:latin typeface="Times New Roman" pitchFamily="18" charset="0"/>
                <a:cs typeface="Times New Roman" pitchFamily="18" charset="0"/>
              </a:rPr>
              <a:t> : </a:t>
            </a:r>
            <a:r>
              <a:rPr lang="en-US" altLang="en-US" b="1" i="1" dirty="0" err="1">
                <a:solidFill>
                  <a:srgbClr val="C70FA4"/>
                </a:solidFill>
                <a:latin typeface="Times New Roman" pitchFamily="18" charset="0"/>
                <a:cs typeface="Times New Roman" pitchFamily="18" charset="0"/>
              </a:rPr>
              <a:t>Vật</a:t>
            </a:r>
            <a:r>
              <a:rPr lang="en-US" altLang="en-US" b="1" i="1" dirty="0">
                <a:solidFill>
                  <a:srgbClr val="C70FA4"/>
                </a:solidFill>
                <a:latin typeface="Times New Roman" pitchFamily="18" charset="0"/>
                <a:cs typeface="Times New Roman" pitchFamily="18" charset="0"/>
              </a:rPr>
              <a:t> </a:t>
            </a:r>
            <a:r>
              <a:rPr lang="en-US" altLang="en-US" b="1" i="1" dirty="0" err="1">
                <a:solidFill>
                  <a:srgbClr val="C70FA4"/>
                </a:solidFill>
                <a:latin typeface="Times New Roman" pitchFamily="18" charset="0"/>
                <a:cs typeface="Times New Roman" pitchFamily="18" charset="0"/>
              </a:rPr>
              <a:t>lý</a:t>
            </a:r>
            <a:endParaRPr lang="en-US" altLang="en-US" b="1" i="1" dirty="0">
              <a:solidFill>
                <a:srgbClr val="C70FA4"/>
              </a:solidFill>
              <a:latin typeface="Times New Roman" pitchFamily="18" charset="0"/>
              <a:cs typeface="Times New Roman" pitchFamily="18" charset="0"/>
            </a:endParaRPr>
          </a:p>
        </p:txBody>
      </p:sp>
      <p:sp>
        <p:nvSpPr>
          <p:cNvPr id="11" name="Rectangle 10"/>
          <p:cNvSpPr/>
          <p:nvPr/>
        </p:nvSpPr>
        <p:spPr>
          <a:xfrm>
            <a:off x="583567" y="3779314"/>
            <a:ext cx="7942623" cy="144655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dirty="0" err="1"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Đại</a:t>
            </a:r>
            <a:r>
              <a:rPr lang="en-US" sz="4400" b="1" cap="all" dirty="0"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 </a:t>
            </a:r>
            <a:r>
              <a:rPr lang="en-US" sz="4400" b="1" cap="all" dirty="0" err="1"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cương</a:t>
            </a:r>
            <a:r>
              <a:rPr lang="en-US" sz="4400" b="1" cap="all" dirty="0"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 </a:t>
            </a:r>
            <a:r>
              <a:rPr lang="en-US" sz="4400" b="1" cap="all" dirty="0" err="1"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về</a:t>
            </a:r>
            <a:r>
              <a:rPr lang="en-US" sz="4400" b="1" cap="all" dirty="0"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 </a:t>
            </a:r>
            <a:r>
              <a:rPr lang="en-US" sz="4400" b="1" cap="all" dirty="0" err="1"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dòng</a:t>
            </a:r>
            <a:r>
              <a:rPr lang="en-US" sz="4400" b="1" cap="all" dirty="0"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 </a:t>
            </a:r>
            <a:r>
              <a:rPr lang="en-US" sz="4400" b="1" cap="all" dirty="0" err="1"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điện</a:t>
            </a:r>
            <a:r>
              <a:rPr lang="en-US" sz="4400" b="1" cap="all" dirty="0"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 </a:t>
            </a:r>
          </a:p>
          <a:p>
            <a:pPr algn="ctr"/>
            <a:r>
              <a:rPr lang="en-US" sz="4400" b="1" cap="all" dirty="0" err="1"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xoay</a:t>
            </a:r>
            <a:r>
              <a:rPr lang="en-US" sz="4400" b="1" cap="all" dirty="0"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 </a:t>
            </a:r>
            <a:r>
              <a:rPr lang="en-US" sz="4400" b="1" cap="all" dirty="0" err="1"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chiều</a:t>
            </a:r>
            <a:endParaRPr lang="en-US" sz="4400" b="1" cap="all" spc="0" dirty="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endParaRPr>
          </a:p>
        </p:txBody>
      </p:sp>
      <p:sp>
        <p:nvSpPr>
          <p:cNvPr id="14" name="Rectangle 13"/>
          <p:cNvSpPr/>
          <p:nvPr/>
        </p:nvSpPr>
        <p:spPr>
          <a:xfrm>
            <a:off x="3621877" y="2895600"/>
            <a:ext cx="2159567" cy="70788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000" b="1" cap="all" dirty="0" smtClean="0">
                <a:ln w="0"/>
                <a:solidFill>
                  <a:srgbClr val="FF0000"/>
                </a:solidFill>
                <a:effectLst>
                  <a:reflection blurRad="12700" stA="50000" endPos="50000" dist="5000" dir="5400000" sy="-100000" rotWithShape="0"/>
                </a:effectLst>
              </a:rPr>
              <a:t>BÀI 12</a:t>
            </a:r>
            <a:endParaRPr lang="en-US" sz="4000" b="1" cap="all" spc="0" dirty="0">
              <a:ln w="0"/>
              <a:solidFill>
                <a:srgbClr val="FF000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1225399849"/>
      </p:ext>
    </p:extLst>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6658" name="Group 2"/>
          <p:cNvGrpSpPr>
            <a:grpSpLocks/>
          </p:cNvGrpSpPr>
          <p:nvPr/>
        </p:nvGrpSpPr>
        <p:grpSpPr bwMode="auto">
          <a:xfrm>
            <a:off x="304800" y="3657600"/>
            <a:ext cx="3009900" cy="1714500"/>
            <a:chOff x="264" y="2328"/>
            <a:chExt cx="1896" cy="1080"/>
          </a:xfrm>
        </p:grpSpPr>
        <p:sp>
          <p:nvSpPr>
            <p:cNvPr id="326659" name="Line 3"/>
            <p:cNvSpPr>
              <a:spLocks noChangeShapeType="1"/>
            </p:cNvSpPr>
            <p:nvPr/>
          </p:nvSpPr>
          <p:spPr bwMode="auto">
            <a:xfrm>
              <a:off x="264" y="2856"/>
              <a:ext cx="1896" cy="0"/>
            </a:xfrm>
            <a:prstGeom prst="line">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26660" name="Group 4"/>
            <p:cNvGrpSpPr>
              <a:grpSpLocks/>
            </p:cNvGrpSpPr>
            <p:nvPr/>
          </p:nvGrpSpPr>
          <p:grpSpPr bwMode="auto">
            <a:xfrm>
              <a:off x="365" y="2328"/>
              <a:ext cx="1747" cy="1080"/>
              <a:chOff x="365" y="2328"/>
              <a:chExt cx="1747" cy="1080"/>
            </a:xfrm>
          </p:grpSpPr>
          <p:sp>
            <p:nvSpPr>
              <p:cNvPr id="326661" name="Oval 5"/>
              <p:cNvSpPr>
                <a:spLocks noChangeArrowheads="1"/>
              </p:cNvSpPr>
              <p:nvPr/>
            </p:nvSpPr>
            <p:spPr bwMode="auto">
              <a:xfrm>
                <a:off x="480" y="2484"/>
                <a:ext cx="1536" cy="336"/>
              </a:xfrm>
              <a:prstGeom prst="ellipse">
                <a:avLst/>
              </a:prstGeom>
              <a:noFill/>
              <a:ln w="9525">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62" name="Freeform 6"/>
              <p:cNvSpPr>
                <a:spLocks/>
              </p:cNvSpPr>
              <p:nvPr/>
            </p:nvSpPr>
            <p:spPr bwMode="auto">
              <a:xfrm>
                <a:off x="1680" y="2880"/>
                <a:ext cx="432" cy="480"/>
              </a:xfrm>
              <a:custGeom>
                <a:avLst/>
                <a:gdLst>
                  <a:gd name="T0" fmla="*/ 0 w 432"/>
                  <a:gd name="T1" fmla="*/ 0 h 576"/>
                  <a:gd name="T2" fmla="*/ 192 w 432"/>
                  <a:gd name="T3" fmla="*/ 48 h 576"/>
                  <a:gd name="T4" fmla="*/ 288 w 432"/>
                  <a:gd name="T5" fmla="*/ 96 h 576"/>
                  <a:gd name="T6" fmla="*/ 384 w 432"/>
                  <a:gd name="T7" fmla="*/ 192 h 576"/>
                  <a:gd name="T8" fmla="*/ 432 w 432"/>
                  <a:gd name="T9" fmla="*/ 336 h 576"/>
                  <a:gd name="T10" fmla="*/ 384 w 432"/>
                  <a:gd name="T11" fmla="*/ 432 h 576"/>
                  <a:gd name="T12" fmla="*/ 288 w 432"/>
                  <a:gd name="T13" fmla="*/ 528 h 576"/>
                  <a:gd name="T14" fmla="*/ 192 w 432"/>
                  <a:gd name="T15" fmla="*/ 576 h 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2" h="576">
                    <a:moveTo>
                      <a:pt x="0" y="0"/>
                    </a:moveTo>
                    <a:cubicBezTo>
                      <a:pt x="72" y="16"/>
                      <a:pt x="144" y="32"/>
                      <a:pt x="192" y="48"/>
                    </a:cubicBezTo>
                    <a:cubicBezTo>
                      <a:pt x="240" y="64"/>
                      <a:pt x="256" y="72"/>
                      <a:pt x="288" y="96"/>
                    </a:cubicBezTo>
                    <a:cubicBezTo>
                      <a:pt x="320" y="120"/>
                      <a:pt x="360" y="152"/>
                      <a:pt x="384" y="192"/>
                    </a:cubicBezTo>
                    <a:cubicBezTo>
                      <a:pt x="408" y="232"/>
                      <a:pt x="432" y="296"/>
                      <a:pt x="432" y="336"/>
                    </a:cubicBezTo>
                    <a:cubicBezTo>
                      <a:pt x="432" y="376"/>
                      <a:pt x="408" y="400"/>
                      <a:pt x="384" y="432"/>
                    </a:cubicBezTo>
                    <a:cubicBezTo>
                      <a:pt x="360" y="464"/>
                      <a:pt x="320" y="504"/>
                      <a:pt x="288" y="528"/>
                    </a:cubicBezTo>
                    <a:cubicBezTo>
                      <a:pt x="256" y="552"/>
                      <a:pt x="224" y="564"/>
                      <a:pt x="192" y="57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63" name="Freeform 7"/>
              <p:cNvSpPr>
                <a:spLocks/>
              </p:cNvSpPr>
              <p:nvPr/>
            </p:nvSpPr>
            <p:spPr bwMode="auto">
              <a:xfrm rot="10065129">
                <a:off x="365" y="2351"/>
                <a:ext cx="432" cy="522"/>
              </a:xfrm>
              <a:custGeom>
                <a:avLst/>
                <a:gdLst>
                  <a:gd name="T0" fmla="*/ 0 w 432"/>
                  <a:gd name="T1" fmla="*/ 0 h 576"/>
                  <a:gd name="T2" fmla="*/ 192 w 432"/>
                  <a:gd name="T3" fmla="*/ 48 h 576"/>
                  <a:gd name="T4" fmla="*/ 288 w 432"/>
                  <a:gd name="T5" fmla="*/ 96 h 576"/>
                  <a:gd name="T6" fmla="*/ 384 w 432"/>
                  <a:gd name="T7" fmla="*/ 192 h 576"/>
                  <a:gd name="T8" fmla="*/ 432 w 432"/>
                  <a:gd name="T9" fmla="*/ 336 h 576"/>
                  <a:gd name="T10" fmla="*/ 384 w 432"/>
                  <a:gd name="T11" fmla="*/ 432 h 576"/>
                  <a:gd name="T12" fmla="*/ 288 w 432"/>
                  <a:gd name="T13" fmla="*/ 528 h 576"/>
                  <a:gd name="T14" fmla="*/ 192 w 432"/>
                  <a:gd name="T15" fmla="*/ 576 h 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2" h="576">
                    <a:moveTo>
                      <a:pt x="0" y="0"/>
                    </a:moveTo>
                    <a:cubicBezTo>
                      <a:pt x="72" y="16"/>
                      <a:pt x="144" y="32"/>
                      <a:pt x="192" y="48"/>
                    </a:cubicBezTo>
                    <a:cubicBezTo>
                      <a:pt x="240" y="64"/>
                      <a:pt x="256" y="72"/>
                      <a:pt x="288" y="96"/>
                    </a:cubicBezTo>
                    <a:cubicBezTo>
                      <a:pt x="320" y="120"/>
                      <a:pt x="360" y="152"/>
                      <a:pt x="384" y="192"/>
                    </a:cubicBezTo>
                    <a:cubicBezTo>
                      <a:pt x="408" y="232"/>
                      <a:pt x="432" y="296"/>
                      <a:pt x="432" y="336"/>
                    </a:cubicBezTo>
                    <a:cubicBezTo>
                      <a:pt x="432" y="376"/>
                      <a:pt x="408" y="400"/>
                      <a:pt x="384" y="432"/>
                    </a:cubicBezTo>
                    <a:cubicBezTo>
                      <a:pt x="360" y="464"/>
                      <a:pt x="320" y="504"/>
                      <a:pt x="288" y="528"/>
                    </a:cubicBezTo>
                    <a:cubicBezTo>
                      <a:pt x="256" y="552"/>
                      <a:pt x="224" y="564"/>
                      <a:pt x="192" y="57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64" name="Freeform 8"/>
              <p:cNvSpPr>
                <a:spLocks/>
              </p:cNvSpPr>
              <p:nvPr/>
            </p:nvSpPr>
            <p:spPr bwMode="auto">
              <a:xfrm rot="1080511">
                <a:off x="402" y="2856"/>
                <a:ext cx="462" cy="552"/>
              </a:xfrm>
              <a:custGeom>
                <a:avLst/>
                <a:gdLst>
                  <a:gd name="T0" fmla="*/ 392 w 392"/>
                  <a:gd name="T1" fmla="*/ 8 h 536"/>
                  <a:gd name="T2" fmla="*/ 248 w 392"/>
                  <a:gd name="T3" fmla="*/ 8 h 536"/>
                  <a:gd name="T4" fmla="*/ 152 w 392"/>
                  <a:gd name="T5" fmla="*/ 56 h 536"/>
                  <a:gd name="T6" fmla="*/ 104 w 392"/>
                  <a:gd name="T7" fmla="*/ 104 h 536"/>
                  <a:gd name="T8" fmla="*/ 56 w 392"/>
                  <a:gd name="T9" fmla="*/ 152 h 536"/>
                  <a:gd name="T10" fmla="*/ 8 w 392"/>
                  <a:gd name="T11" fmla="*/ 248 h 536"/>
                  <a:gd name="T12" fmla="*/ 8 w 392"/>
                  <a:gd name="T13" fmla="*/ 344 h 536"/>
                  <a:gd name="T14" fmla="*/ 56 w 392"/>
                  <a:gd name="T15" fmla="*/ 440 h 536"/>
                  <a:gd name="T16" fmla="*/ 104 w 392"/>
                  <a:gd name="T17" fmla="*/ 488 h 536"/>
                  <a:gd name="T18" fmla="*/ 200 w 392"/>
                  <a:gd name="T19" fmla="*/ 536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536">
                    <a:moveTo>
                      <a:pt x="392" y="8"/>
                    </a:moveTo>
                    <a:cubicBezTo>
                      <a:pt x="340" y="4"/>
                      <a:pt x="288" y="0"/>
                      <a:pt x="248" y="8"/>
                    </a:cubicBezTo>
                    <a:cubicBezTo>
                      <a:pt x="208" y="16"/>
                      <a:pt x="176" y="40"/>
                      <a:pt x="152" y="56"/>
                    </a:cubicBezTo>
                    <a:cubicBezTo>
                      <a:pt x="128" y="72"/>
                      <a:pt x="120" y="88"/>
                      <a:pt x="104" y="104"/>
                    </a:cubicBezTo>
                    <a:cubicBezTo>
                      <a:pt x="88" y="120"/>
                      <a:pt x="72" y="128"/>
                      <a:pt x="56" y="152"/>
                    </a:cubicBezTo>
                    <a:cubicBezTo>
                      <a:pt x="40" y="176"/>
                      <a:pt x="16" y="216"/>
                      <a:pt x="8" y="248"/>
                    </a:cubicBezTo>
                    <a:cubicBezTo>
                      <a:pt x="0" y="280"/>
                      <a:pt x="0" y="312"/>
                      <a:pt x="8" y="344"/>
                    </a:cubicBezTo>
                    <a:cubicBezTo>
                      <a:pt x="16" y="376"/>
                      <a:pt x="40" y="416"/>
                      <a:pt x="56" y="440"/>
                    </a:cubicBezTo>
                    <a:cubicBezTo>
                      <a:pt x="72" y="464"/>
                      <a:pt x="80" y="472"/>
                      <a:pt x="104" y="488"/>
                    </a:cubicBezTo>
                    <a:cubicBezTo>
                      <a:pt x="128" y="504"/>
                      <a:pt x="164" y="520"/>
                      <a:pt x="200" y="53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65" name="Freeform 9"/>
              <p:cNvSpPr>
                <a:spLocks/>
              </p:cNvSpPr>
              <p:nvPr/>
            </p:nvSpPr>
            <p:spPr bwMode="auto">
              <a:xfrm rot="12584311">
                <a:off x="1602" y="2328"/>
                <a:ext cx="462" cy="552"/>
              </a:xfrm>
              <a:custGeom>
                <a:avLst/>
                <a:gdLst>
                  <a:gd name="T0" fmla="*/ 392 w 392"/>
                  <a:gd name="T1" fmla="*/ 8 h 536"/>
                  <a:gd name="T2" fmla="*/ 248 w 392"/>
                  <a:gd name="T3" fmla="*/ 8 h 536"/>
                  <a:gd name="T4" fmla="*/ 152 w 392"/>
                  <a:gd name="T5" fmla="*/ 56 h 536"/>
                  <a:gd name="T6" fmla="*/ 104 w 392"/>
                  <a:gd name="T7" fmla="*/ 104 h 536"/>
                  <a:gd name="T8" fmla="*/ 56 w 392"/>
                  <a:gd name="T9" fmla="*/ 152 h 536"/>
                  <a:gd name="T10" fmla="*/ 8 w 392"/>
                  <a:gd name="T11" fmla="*/ 248 h 536"/>
                  <a:gd name="T12" fmla="*/ 8 w 392"/>
                  <a:gd name="T13" fmla="*/ 344 h 536"/>
                  <a:gd name="T14" fmla="*/ 56 w 392"/>
                  <a:gd name="T15" fmla="*/ 440 h 536"/>
                  <a:gd name="T16" fmla="*/ 104 w 392"/>
                  <a:gd name="T17" fmla="*/ 488 h 536"/>
                  <a:gd name="T18" fmla="*/ 200 w 392"/>
                  <a:gd name="T19" fmla="*/ 536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2" h="536">
                    <a:moveTo>
                      <a:pt x="392" y="8"/>
                    </a:moveTo>
                    <a:cubicBezTo>
                      <a:pt x="340" y="4"/>
                      <a:pt x="288" y="0"/>
                      <a:pt x="248" y="8"/>
                    </a:cubicBezTo>
                    <a:cubicBezTo>
                      <a:pt x="208" y="16"/>
                      <a:pt x="176" y="40"/>
                      <a:pt x="152" y="56"/>
                    </a:cubicBezTo>
                    <a:cubicBezTo>
                      <a:pt x="128" y="72"/>
                      <a:pt x="120" y="88"/>
                      <a:pt x="104" y="104"/>
                    </a:cubicBezTo>
                    <a:cubicBezTo>
                      <a:pt x="88" y="120"/>
                      <a:pt x="72" y="128"/>
                      <a:pt x="56" y="152"/>
                    </a:cubicBezTo>
                    <a:cubicBezTo>
                      <a:pt x="40" y="176"/>
                      <a:pt x="16" y="216"/>
                      <a:pt x="8" y="248"/>
                    </a:cubicBezTo>
                    <a:cubicBezTo>
                      <a:pt x="0" y="280"/>
                      <a:pt x="0" y="312"/>
                      <a:pt x="8" y="344"/>
                    </a:cubicBezTo>
                    <a:cubicBezTo>
                      <a:pt x="16" y="376"/>
                      <a:pt x="40" y="416"/>
                      <a:pt x="56" y="440"/>
                    </a:cubicBezTo>
                    <a:cubicBezTo>
                      <a:pt x="72" y="464"/>
                      <a:pt x="80" y="472"/>
                      <a:pt x="104" y="488"/>
                    </a:cubicBezTo>
                    <a:cubicBezTo>
                      <a:pt x="128" y="504"/>
                      <a:pt x="164" y="520"/>
                      <a:pt x="200" y="536"/>
                    </a:cubicBezTo>
                  </a:path>
                </a:pathLst>
              </a:custGeom>
              <a:noFill/>
              <a:ln w="9525" cap="flat">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66" name="Oval 10"/>
              <p:cNvSpPr>
                <a:spLocks noChangeArrowheads="1"/>
              </p:cNvSpPr>
              <p:nvPr/>
            </p:nvSpPr>
            <p:spPr bwMode="auto">
              <a:xfrm>
                <a:off x="480" y="2898"/>
                <a:ext cx="1536" cy="336"/>
              </a:xfrm>
              <a:prstGeom prst="ellipse">
                <a:avLst/>
              </a:prstGeom>
              <a:noFill/>
              <a:ln w="9525">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26667" name="Group 11"/>
              <p:cNvGrpSpPr>
                <a:grpSpLocks/>
              </p:cNvGrpSpPr>
              <p:nvPr/>
            </p:nvGrpSpPr>
            <p:grpSpPr bwMode="auto">
              <a:xfrm>
                <a:off x="768" y="2688"/>
                <a:ext cx="960" cy="336"/>
                <a:chOff x="768" y="2688"/>
                <a:chExt cx="960" cy="240"/>
              </a:xfrm>
            </p:grpSpPr>
            <p:sp>
              <p:nvSpPr>
                <p:cNvPr id="326668" name="Rectangle 12"/>
                <p:cNvSpPr>
                  <a:spLocks noChangeArrowheads="1"/>
                </p:cNvSpPr>
                <p:nvPr/>
              </p:nvSpPr>
              <p:spPr bwMode="auto">
                <a:xfrm>
                  <a:off x="768" y="2688"/>
                  <a:ext cx="480" cy="240"/>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69" name="Rectangle 13" descr="Light upward diagonal"/>
                <p:cNvSpPr>
                  <a:spLocks noChangeArrowheads="1"/>
                </p:cNvSpPr>
                <p:nvPr/>
              </p:nvSpPr>
              <p:spPr bwMode="auto">
                <a:xfrm>
                  <a:off x="1248" y="2688"/>
                  <a:ext cx="480" cy="240"/>
                </a:xfrm>
                <a:prstGeom prst="rect">
                  <a:avLst/>
                </a:prstGeom>
                <a:pattFill prst="ltUpDiag">
                  <a:fgClr>
                    <a:schemeClr val="bg1"/>
                  </a:fgClr>
                  <a:bgClr>
                    <a:srgbClr val="FFFFFF"/>
                  </a:bgClr>
                </a:patt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6670" name="Text Box 14"/>
              <p:cNvSpPr txBox="1">
                <a:spLocks noChangeArrowheads="1"/>
              </p:cNvSpPr>
              <p:nvPr/>
            </p:nvSpPr>
            <p:spPr bwMode="auto">
              <a:xfrm>
                <a:off x="888" y="2712"/>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0000FF"/>
                    </a:solidFill>
                    <a:latin typeface=".VnArial NarrowH" pitchFamily="34" charset="0"/>
                  </a:rPr>
                  <a:t>S</a:t>
                </a:r>
              </a:p>
            </p:txBody>
          </p:sp>
          <p:sp>
            <p:nvSpPr>
              <p:cNvPr id="326671" name="Text Box 15"/>
              <p:cNvSpPr txBox="1">
                <a:spLocks noChangeArrowheads="1"/>
              </p:cNvSpPr>
              <p:nvPr/>
            </p:nvSpPr>
            <p:spPr bwMode="auto">
              <a:xfrm>
                <a:off x="1368" y="2712"/>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0000FF"/>
                    </a:solidFill>
                    <a:latin typeface=".VnArial NarrowH" pitchFamily="34" charset="0"/>
                  </a:rPr>
                  <a:t>N</a:t>
                </a:r>
              </a:p>
            </p:txBody>
          </p:sp>
        </p:grpSp>
        <p:sp>
          <p:nvSpPr>
            <p:cNvPr id="326672" name="Line 16"/>
            <p:cNvSpPr>
              <a:spLocks noChangeShapeType="1"/>
            </p:cNvSpPr>
            <p:nvPr/>
          </p:nvSpPr>
          <p:spPr bwMode="auto">
            <a:xfrm flipH="1">
              <a:off x="2036" y="3216"/>
              <a:ext cx="52"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73" name="Line 17"/>
            <p:cNvSpPr>
              <a:spLocks noChangeShapeType="1"/>
            </p:cNvSpPr>
            <p:nvPr/>
          </p:nvSpPr>
          <p:spPr bwMode="auto">
            <a:xfrm flipH="1">
              <a:off x="1928" y="3120"/>
              <a:ext cx="40" cy="24"/>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74" name="Line 18"/>
            <p:cNvSpPr>
              <a:spLocks noChangeShapeType="1"/>
            </p:cNvSpPr>
            <p:nvPr/>
          </p:nvSpPr>
          <p:spPr bwMode="auto">
            <a:xfrm flipV="1">
              <a:off x="1920" y="2708"/>
              <a:ext cx="44"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75" name="Line 19"/>
            <p:cNvSpPr>
              <a:spLocks noChangeShapeType="1"/>
            </p:cNvSpPr>
            <p:nvPr/>
          </p:nvSpPr>
          <p:spPr bwMode="auto">
            <a:xfrm flipV="1">
              <a:off x="2064" y="2592"/>
              <a:ext cx="0"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76" name="Line 20"/>
            <p:cNvSpPr>
              <a:spLocks noChangeShapeType="1"/>
            </p:cNvSpPr>
            <p:nvPr/>
          </p:nvSpPr>
          <p:spPr bwMode="auto">
            <a:xfrm flipH="1" flipV="1">
              <a:off x="600" y="2740"/>
              <a:ext cx="72"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77" name="Line 21"/>
            <p:cNvSpPr>
              <a:spLocks noChangeShapeType="1"/>
            </p:cNvSpPr>
            <p:nvPr/>
          </p:nvSpPr>
          <p:spPr bwMode="auto">
            <a:xfrm flipH="1">
              <a:off x="620" y="2952"/>
              <a:ext cx="68" cy="2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78" name="Line 22"/>
            <p:cNvSpPr>
              <a:spLocks noChangeShapeType="1"/>
            </p:cNvSpPr>
            <p:nvPr/>
          </p:nvSpPr>
          <p:spPr bwMode="auto">
            <a:xfrm flipH="1">
              <a:off x="408" y="3008"/>
              <a:ext cx="48" cy="64"/>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79" name="Line 23"/>
            <p:cNvSpPr>
              <a:spLocks noChangeShapeType="1"/>
            </p:cNvSpPr>
            <p:nvPr/>
          </p:nvSpPr>
          <p:spPr bwMode="auto">
            <a:xfrm flipH="1" flipV="1">
              <a:off x="384" y="2676"/>
              <a:ext cx="48" cy="48"/>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26680" name="Group 24"/>
          <p:cNvGrpSpPr>
            <a:grpSpLocks/>
          </p:cNvGrpSpPr>
          <p:nvPr/>
        </p:nvGrpSpPr>
        <p:grpSpPr bwMode="auto">
          <a:xfrm>
            <a:off x="3352800" y="1905000"/>
            <a:ext cx="2438400" cy="3962400"/>
            <a:chOff x="2256" y="1200"/>
            <a:chExt cx="1536" cy="2496"/>
          </a:xfrm>
        </p:grpSpPr>
        <p:sp>
          <p:nvSpPr>
            <p:cNvPr id="326681" name="Oval 25"/>
            <p:cNvSpPr>
              <a:spLocks noChangeArrowheads="1"/>
            </p:cNvSpPr>
            <p:nvPr/>
          </p:nvSpPr>
          <p:spPr bwMode="auto">
            <a:xfrm>
              <a:off x="2688" y="2256"/>
              <a:ext cx="432" cy="144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82" name="Oval 26"/>
            <p:cNvSpPr>
              <a:spLocks noChangeArrowheads="1"/>
            </p:cNvSpPr>
            <p:nvPr/>
          </p:nvSpPr>
          <p:spPr bwMode="auto">
            <a:xfrm>
              <a:off x="2784" y="2256"/>
              <a:ext cx="432" cy="144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83" name="Oval 27"/>
            <p:cNvSpPr>
              <a:spLocks noChangeArrowheads="1"/>
            </p:cNvSpPr>
            <p:nvPr/>
          </p:nvSpPr>
          <p:spPr bwMode="auto">
            <a:xfrm>
              <a:off x="2736" y="2256"/>
              <a:ext cx="432" cy="144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84" name="Oval 28"/>
            <p:cNvSpPr>
              <a:spLocks noChangeArrowheads="1"/>
            </p:cNvSpPr>
            <p:nvPr/>
          </p:nvSpPr>
          <p:spPr bwMode="auto">
            <a:xfrm>
              <a:off x="2832" y="2256"/>
              <a:ext cx="432" cy="144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85" name="Line 29"/>
            <p:cNvSpPr>
              <a:spLocks noChangeShapeType="1"/>
            </p:cNvSpPr>
            <p:nvPr/>
          </p:nvSpPr>
          <p:spPr bwMode="auto">
            <a:xfrm>
              <a:off x="2268" y="2304"/>
              <a:ext cx="528" cy="0"/>
            </a:xfrm>
            <a:prstGeom prst="line">
              <a:avLst/>
            </a:prstGeom>
            <a:noFill/>
            <a:ln w="5715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86" name="Freeform 30"/>
            <p:cNvSpPr>
              <a:spLocks/>
            </p:cNvSpPr>
            <p:nvPr/>
          </p:nvSpPr>
          <p:spPr bwMode="auto">
            <a:xfrm>
              <a:off x="2256" y="1632"/>
              <a:ext cx="1536" cy="672"/>
            </a:xfrm>
            <a:custGeom>
              <a:avLst/>
              <a:gdLst>
                <a:gd name="T0" fmla="*/ 0 w 1536"/>
                <a:gd name="T1" fmla="*/ 672 h 672"/>
                <a:gd name="T2" fmla="*/ 0 w 1536"/>
                <a:gd name="T3" fmla="*/ 0 h 672"/>
                <a:gd name="T4" fmla="*/ 1536 w 1536"/>
                <a:gd name="T5" fmla="*/ 0 h 672"/>
                <a:gd name="T6" fmla="*/ 1536 w 1536"/>
                <a:gd name="T7" fmla="*/ 672 h 672"/>
                <a:gd name="T8" fmla="*/ 864 w 1536"/>
                <a:gd name="T9" fmla="*/ 672 h 672"/>
              </a:gdLst>
              <a:ahLst/>
              <a:cxnLst>
                <a:cxn ang="0">
                  <a:pos x="T0" y="T1"/>
                </a:cxn>
                <a:cxn ang="0">
                  <a:pos x="T2" y="T3"/>
                </a:cxn>
                <a:cxn ang="0">
                  <a:pos x="T4" y="T5"/>
                </a:cxn>
                <a:cxn ang="0">
                  <a:pos x="T6" y="T7"/>
                </a:cxn>
                <a:cxn ang="0">
                  <a:pos x="T8" y="T9"/>
                </a:cxn>
              </a:cxnLst>
              <a:rect l="0" t="0" r="r" b="b"/>
              <a:pathLst>
                <a:path w="1536" h="672">
                  <a:moveTo>
                    <a:pt x="0" y="672"/>
                  </a:moveTo>
                  <a:lnTo>
                    <a:pt x="0" y="0"/>
                  </a:lnTo>
                  <a:lnTo>
                    <a:pt x="1536" y="0"/>
                  </a:lnTo>
                  <a:lnTo>
                    <a:pt x="1536" y="672"/>
                  </a:lnTo>
                  <a:lnTo>
                    <a:pt x="864" y="672"/>
                  </a:lnTo>
                </a:path>
              </a:pathLst>
            </a:custGeom>
            <a:noFill/>
            <a:ln w="57150" cmpd="sng">
              <a:solidFill>
                <a:srgbClr val="FF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87" name="AutoShape 31"/>
            <p:cNvSpPr>
              <a:spLocks noChangeArrowheads="1"/>
            </p:cNvSpPr>
            <p:nvPr/>
          </p:nvSpPr>
          <p:spPr bwMode="auto">
            <a:xfrm rot="16200000">
              <a:off x="2756" y="1036"/>
              <a:ext cx="582" cy="910"/>
            </a:xfrm>
            <a:prstGeom prst="flowChartDelay">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6688" name="Line 32"/>
          <p:cNvSpPr>
            <a:spLocks noChangeShapeType="1"/>
          </p:cNvSpPr>
          <p:nvPr/>
        </p:nvSpPr>
        <p:spPr bwMode="auto">
          <a:xfrm>
            <a:off x="4419600" y="4648200"/>
            <a:ext cx="106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6689" name="Object 33"/>
          <p:cNvGraphicFramePr>
            <a:graphicFrameLocks noGrp="1" noChangeAspect="1"/>
          </p:cNvGraphicFramePr>
          <p:nvPr>
            <p:ph/>
          </p:nvPr>
        </p:nvGraphicFramePr>
        <p:xfrm>
          <a:off x="4508500" y="3097213"/>
          <a:ext cx="127000" cy="215900"/>
        </p:xfrm>
        <a:graphic>
          <a:graphicData uri="http://schemas.openxmlformats.org/presentationml/2006/ole">
            <mc:AlternateContent xmlns:mc="http://schemas.openxmlformats.org/markup-compatibility/2006">
              <mc:Choice xmlns:v="urn:schemas-microsoft-com:vml" Requires="v">
                <p:oleObj spid="_x0000_s1028" name="Equation" r:id="rId4" imgW="126720" imgH="215640" progId="Equation.DSMT4">
                  <p:embed/>
                </p:oleObj>
              </mc:Choice>
              <mc:Fallback>
                <p:oleObj name="Equation" r:id="rId4" imgW="12672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8500" y="3097213"/>
                        <a:ext cx="1270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6690" name="Oval 34"/>
          <p:cNvSpPr>
            <a:spLocks noChangeArrowheads="1"/>
          </p:cNvSpPr>
          <p:nvPr/>
        </p:nvSpPr>
        <p:spPr bwMode="auto">
          <a:xfrm>
            <a:off x="4343400" y="2362200"/>
            <a:ext cx="381000" cy="381000"/>
          </a:xfrm>
          <a:prstGeom prst="ellipse">
            <a:avLst/>
          </a:prstGeom>
          <a:solidFill>
            <a:schemeClr val="bg2"/>
          </a:solidFill>
          <a:ln w="9525">
            <a:solidFill>
              <a:srgbClr val="FF0000"/>
            </a:solidFill>
            <a:prstDash val="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91" name="Oval 35"/>
          <p:cNvSpPr>
            <a:spLocks noChangeArrowheads="1"/>
          </p:cNvSpPr>
          <p:nvPr/>
        </p:nvSpPr>
        <p:spPr bwMode="auto">
          <a:xfrm>
            <a:off x="4343400" y="2362200"/>
            <a:ext cx="381000" cy="381000"/>
          </a:xfrm>
          <a:prstGeom prst="ellipse">
            <a:avLst/>
          </a:prstGeom>
          <a:solidFill>
            <a:srgbClr val="FF0000"/>
          </a:solidFill>
          <a:ln w="9525">
            <a:solidFill>
              <a:srgbClr val="FF0000"/>
            </a:solidFill>
            <a:prstDash val="dash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692" name="Text Box 36"/>
          <p:cNvSpPr txBox="1">
            <a:spLocks noChangeArrowheads="1"/>
          </p:cNvSpPr>
          <p:nvPr/>
        </p:nvSpPr>
        <p:spPr bwMode="auto">
          <a:xfrm>
            <a:off x="457200" y="1524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Arial" pitchFamily="34" charset="0"/>
              </a:rPr>
              <a:t>CHƯƠNG III: </a:t>
            </a:r>
            <a:r>
              <a:rPr lang="en-US" altLang="en-US" sz="3600" b="1">
                <a:latin typeface="Arial" pitchFamily="34" charset="0"/>
              </a:rPr>
              <a:t>DÒNG ĐIỆN XOAY CHIỀU</a:t>
            </a:r>
          </a:p>
        </p:txBody>
      </p:sp>
      <p:sp>
        <p:nvSpPr>
          <p:cNvPr id="326693" name="Line 37"/>
          <p:cNvSpPr>
            <a:spLocks noChangeShapeType="1"/>
          </p:cNvSpPr>
          <p:nvPr/>
        </p:nvSpPr>
        <p:spPr bwMode="auto">
          <a:xfrm>
            <a:off x="3733800" y="2514600"/>
            <a:ext cx="1447800" cy="1588"/>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94" name="Line 38"/>
          <p:cNvSpPr>
            <a:spLocks noChangeShapeType="1"/>
          </p:cNvSpPr>
          <p:nvPr/>
        </p:nvSpPr>
        <p:spPr bwMode="auto">
          <a:xfrm>
            <a:off x="4495800" y="1752600"/>
            <a:ext cx="1588" cy="15240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95" name="Line 39"/>
          <p:cNvSpPr>
            <a:spLocks noChangeShapeType="1"/>
          </p:cNvSpPr>
          <p:nvPr/>
        </p:nvSpPr>
        <p:spPr bwMode="auto">
          <a:xfrm flipV="1">
            <a:off x="3962400" y="2057400"/>
            <a:ext cx="1143000" cy="10668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96" name="Line 40"/>
          <p:cNvSpPr>
            <a:spLocks noChangeShapeType="1"/>
          </p:cNvSpPr>
          <p:nvPr/>
        </p:nvSpPr>
        <p:spPr bwMode="auto">
          <a:xfrm>
            <a:off x="3962400" y="2057400"/>
            <a:ext cx="1066800" cy="9906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97" name="Line 41"/>
          <p:cNvSpPr>
            <a:spLocks noChangeShapeType="1"/>
          </p:cNvSpPr>
          <p:nvPr/>
        </p:nvSpPr>
        <p:spPr bwMode="auto">
          <a:xfrm flipH="1">
            <a:off x="4343400" y="2057400"/>
            <a:ext cx="304800" cy="9906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98" name="Line 42"/>
          <p:cNvSpPr>
            <a:spLocks noChangeShapeType="1"/>
          </p:cNvSpPr>
          <p:nvPr/>
        </p:nvSpPr>
        <p:spPr bwMode="auto">
          <a:xfrm>
            <a:off x="3962400" y="2362200"/>
            <a:ext cx="1143000" cy="4572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99" name="Line 43"/>
          <p:cNvSpPr>
            <a:spLocks noChangeShapeType="1"/>
          </p:cNvSpPr>
          <p:nvPr/>
        </p:nvSpPr>
        <p:spPr bwMode="auto">
          <a:xfrm>
            <a:off x="4267200" y="2057400"/>
            <a:ext cx="457200" cy="9906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700" name="Line 44"/>
          <p:cNvSpPr>
            <a:spLocks noChangeShapeType="1"/>
          </p:cNvSpPr>
          <p:nvPr/>
        </p:nvSpPr>
        <p:spPr bwMode="auto">
          <a:xfrm flipV="1">
            <a:off x="3886200" y="2286000"/>
            <a:ext cx="1143000" cy="533400"/>
          </a:xfrm>
          <a:prstGeom prst="line">
            <a:avLst/>
          </a:prstGeom>
          <a:noFill/>
          <a:ln w="9525">
            <a:solidFill>
              <a:srgbClr val="FF0000"/>
            </a:solidFill>
            <a:prstDash val="dash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701" name="Oval 45"/>
          <p:cNvSpPr>
            <a:spLocks noChangeArrowheads="1"/>
          </p:cNvSpPr>
          <p:nvPr/>
        </p:nvSpPr>
        <p:spPr bwMode="auto">
          <a:xfrm>
            <a:off x="4419600" y="2438400"/>
            <a:ext cx="228600" cy="228600"/>
          </a:xfrm>
          <a:prstGeom prst="ellipse">
            <a:avLst/>
          </a:prstGeom>
          <a:solidFill>
            <a:schemeClr val="hlink"/>
          </a:solidFill>
          <a:ln>
            <a:noFill/>
          </a:ln>
          <a:effectLst/>
          <a:extLst>
            <a:ext uri="{91240B29-F687-4F45-9708-019B960494DF}">
              <a14:hiddenLine xmlns:a14="http://schemas.microsoft.com/office/drawing/2010/main" w="9525">
                <a:solidFill>
                  <a:schemeClr val="tx1"/>
                </a:solidFill>
                <a:prstDash val="dash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702" name="Text Box 46"/>
          <p:cNvSpPr txBox="1">
            <a:spLocks noChangeArrowheads="1"/>
          </p:cNvSpPr>
          <p:nvPr/>
        </p:nvSpPr>
        <p:spPr bwMode="auto">
          <a:xfrm>
            <a:off x="4343400" y="19050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400">
                <a:latin typeface="Arial" pitchFamily="34" charset="0"/>
              </a:rPr>
              <a:t>Đ</a:t>
            </a:r>
          </a:p>
        </p:txBody>
      </p:sp>
      <p:sp>
        <p:nvSpPr>
          <p:cNvPr id="326703" name="AutoShape 47"/>
          <p:cNvSpPr>
            <a:spLocks noChangeArrowheads="1"/>
          </p:cNvSpPr>
          <p:nvPr/>
        </p:nvSpPr>
        <p:spPr bwMode="auto">
          <a:xfrm>
            <a:off x="5791200" y="2438400"/>
            <a:ext cx="3124200" cy="2057400"/>
          </a:xfrm>
          <a:prstGeom prst="cloudCallout">
            <a:avLst>
              <a:gd name="adj1" fmla="val -27287"/>
              <a:gd name="adj2" fmla="val 114431"/>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sz="2000">
                <a:latin typeface="Arial" pitchFamily="34" charset="0"/>
              </a:rPr>
              <a:t>Em hãy dự đoán xem hiện tượng gì sẽ xẩy ra khi nam châm quay ?</a:t>
            </a:r>
          </a:p>
        </p:txBody>
      </p:sp>
      <p:sp>
        <p:nvSpPr>
          <p:cNvPr id="326704" name="Text Box 48"/>
          <p:cNvSpPr txBox="1">
            <a:spLocks noChangeArrowheads="1"/>
          </p:cNvSpPr>
          <p:nvPr/>
        </p:nvSpPr>
        <p:spPr bwMode="auto">
          <a:xfrm>
            <a:off x="609600" y="57912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400">
                <a:latin typeface="Arial" pitchFamily="34" charset="0"/>
              </a:rPr>
              <a:t>Đây chính là nguyên tắc tạo ra dòng điện xoay chiều </a:t>
            </a:r>
          </a:p>
        </p:txBody>
      </p:sp>
    </p:spTree>
    <p:extLst>
      <p:ext uri="{BB962C8B-B14F-4D97-AF65-F5344CB8AC3E}">
        <p14:creationId xmlns:p14="http://schemas.microsoft.com/office/powerpoint/2010/main" val="188486406"/>
      </p:ext>
    </p:extLst>
  </p:cSld>
  <p:clrMapOvr>
    <a:masterClrMapping/>
  </p:clrMapOvr>
  <p:transition spd="slow">
    <p:wipe dir="r"/>
    <p:sndAc>
      <p:stSnd>
        <p:snd r:embed="rId3"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326703"/>
                                        </p:tgtEl>
                                      </p:cBhvr>
                                    </p:animEffect>
                                    <p:set>
                                      <p:cBhvr>
                                        <p:cTn id="7" dur="1" fill="hold">
                                          <p:stCondLst>
                                            <p:cond delay="499"/>
                                          </p:stCondLst>
                                        </p:cTn>
                                        <p:tgtEl>
                                          <p:spTgt spid="326703"/>
                                        </p:tgtEl>
                                        <p:attrNameLst>
                                          <p:attrName>style.visibility</p:attrName>
                                        </p:attrNameLst>
                                      </p:cBhvr>
                                      <p:to>
                                        <p:strVal val="hidden"/>
                                      </p:to>
                                    </p:set>
                                  </p:childTnLst>
                                </p:cTn>
                              </p:par>
                            </p:childTnLst>
                          </p:cTn>
                        </p:par>
                        <p:par>
                          <p:cTn id="8" fill="hold" nodeType="afterGroup">
                            <p:stCondLst>
                              <p:cond delay="500"/>
                            </p:stCondLst>
                            <p:childTnLst>
                              <p:par>
                                <p:cTn id="9" presetID="8" presetClass="emph" presetSubtype="0" repeatCount="20000" fill="hold" nodeType="afterEffect">
                                  <p:stCondLst>
                                    <p:cond delay="0"/>
                                  </p:stCondLst>
                                  <p:childTnLst>
                                    <p:animRot by="21600000">
                                      <p:cBhvr>
                                        <p:cTn id="10" dur="1000" fill="hold"/>
                                        <p:tgtEl>
                                          <p:spTgt spid="326658"/>
                                        </p:tgtEl>
                                        <p:attrNameLst>
                                          <p:attrName>r</p:attrName>
                                        </p:attrNameLst>
                                      </p:cBhvr>
                                    </p:animRot>
                                  </p:childTnLst>
                                </p:cTn>
                              </p:par>
                              <p:par>
                                <p:cTn id="11" presetID="1" presetClass="entr" presetSubtype="0" fill="hold" grpId="0" nodeType="withEffect">
                                  <p:stCondLst>
                                    <p:cond delay="0"/>
                                  </p:stCondLst>
                                  <p:childTnLst>
                                    <p:set>
                                      <p:cBhvr>
                                        <p:cTn id="12" dur="1" fill="hold">
                                          <p:stCondLst>
                                            <p:cond delay="0"/>
                                          </p:stCondLst>
                                        </p:cTn>
                                        <p:tgtEl>
                                          <p:spTgt spid="32669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669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669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669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669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669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669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669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669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26700"/>
                                        </p:tgtEl>
                                        <p:attrNameLst>
                                          <p:attrName>style.visibility</p:attrName>
                                        </p:attrNameLst>
                                      </p:cBhvr>
                                      <p:to>
                                        <p:strVal val="visible"/>
                                      </p:to>
                                    </p:set>
                                  </p:childTnLst>
                                </p:cTn>
                              </p:par>
                              <p:par>
                                <p:cTn id="31" presetID="11" presetClass="exit" presetSubtype="0" repeatCount="100000" fill="hold" grpId="1" nodeType="withEffect">
                                  <p:stCondLst>
                                    <p:cond delay="0"/>
                                  </p:stCondLst>
                                  <p:childTnLst>
                                    <p:anim calcmode="discrete" valueType="str">
                                      <p:cBhvr>
                                        <p:cTn id="32" dur="200"/>
                                        <p:tgtEl>
                                          <p:spTgt spid="326690"/>
                                        </p:tgtEl>
                                        <p:attrNameLst>
                                          <p:attrName>style.visibility</p:attrName>
                                        </p:attrNameLst>
                                      </p:cBhvr>
                                      <p:tavLst>
                                        <p:tav tm="0">
                                          <p:val>
                                            <p:strVal val="hidden"/>
                                          </p:val>
                                        </p:tav>
                                        <p:tav tm="50000">
                                          <p:val>
                                            <p:strVal val="visible"/>
                                          </p:val>
                                        </p:tav>
                                      </p:tavLst>
                                    </p:anim>
                                    <p:set>
                                      <p:cBhvr>
                                        <p:cTn id="33" dur="1" fill="hold">
                                          <p:stCondLst>
                                            <p:cond delay="199"/>
                                          </p:stCondLst>
                                        </p:cTn>
                                        <p:tgtEl>
                                          <p:spTgt spid="326690"/>
                                        </p:tgtEl>
                                        <p:attrNameLst>
                                          <p:attrName>style.visibility</p:attrName>
                                        </p:attrNameLst>
                                      </p:cBhvr>
                                      <p:to>
                                        <p:strVal val="hidden"/>
                                      </p:to>
                                    </p:set>
                                  </p:childTnLst>
                                </p:cTn>
                              </p:par>
                              <p:par>
                                <p:cTn id="34" presetID="11" presetClass="exit" presetSubtype="0" repeatCount="100000" fill="hold" grpId="1" nodeType="withEffect">
                                  <p:stCondLst>
                                    <p:cond delay="0"/>
                                  </p:stCondLst>
                                  <p:childTnLst>
                                    <p:anim calcmode="discrete" valueType="str">
                                      <p:cBhvr>
                                        <p:cTn id="35" dur="200"/>
                                        <p:tgtEl>
                                          <p:spTgt spid="326691"/>
                                        </p:tgtEl>
                                        <p:attrNameLst>
                                          <p:attrName>style.visibility</p:attrName>
                                        </p:attrNameLst>
                                      </p:cBhvr>
                                      <p:tavLst>
                                        <p:tav tm="0">
                                          <p:val>
                                            <p:strVal val="hidden"/>
                                          </p:val>
                                        </p:tav>
                                        <p:tav tm="50000">
                                          <p:val>
                                            <p:strVal val="visible"/>
                                          </p:val>
                                        </p:tav>
                                      </p:tavLst>
                                    </p:anim>
                                    <p:set>
                                      <p:cBhvr>
                                        <p:cTn id="36" dur="1" fill="hold">
                                          <p:stCondLst>
                                            <p:cond delay="199"/>
                                          </p:stCondLst>
                                        </p:cTn>
                                        <p:tgtEl>
                                          <p:spTgt spid="326691"/>
                                        </p:tgtEl>
                                        <p:attrNameLst>
                                          <p:attrName>style.visibility</p:attrName>
                                        </p:attrNameLst>
                                      </p:cBhvr>
                                      <p:to>
                                        <p:strVal val="hidden"/>
                                      </p:to>
                                    </p:set>
                                  </p:childTnLst>
                                </p:cTn>
                              </p:par>
                              <p:par>
                                <p:cTn id="37" presetID="11" presetClass="exit" presetSubtype="0" repeatCount="100000" fill="hold" grpId="1" nodeType="withEffect">
                                  <p:stCondLst>
                                    <p:cond delay="0"/>
                                  </p:stCondLst>
                                  <p:childTnLst>
                                    <p:anim calcmode="discrete" valueType="str">
                                      <p:cBhvr>
                                        <p:cTn id="38" dur="200"/>
                                        <p:tgtEl>
                                          <p:spTgt spid="326693"/>
                                        </p:tgtEl>
                                        <p:attrNameLst>
                                          <p:attrName>style.visibility</p:attrName>
                                        </p:attrNameLst>
                                      </p:cBhvr>
                                      <p:tavLst>
                                        <p:tav tm="0">
                                          <p:val>
                                            <p:strVal val="hidden"/>
                                          </p:val>
                                        </p:tav>
                                        <p:tav tm="50000">
                                          <p:val>
                                            <p:strVal val="visible"/>
                                          </p:val>
                                        </p:tav>
                                      </p:tavLst>
                                    </p:anim>
                                    <p:set>
                                      <p:cBhvr>
                                        <p:cTn id="39" dur="1" fill="hold">
                                          <p:stCondLst>
                                            <p:cond delay="199"/>
                                          </p:stCondLst>
                                        </p:cTn>
                                        <p:tgtEl>
                                          <p:spTgt spid="326693"/>
                                        </p:tgtEl>
                                        <p:attrNameLst>
                                          <p:attrName>style.visibility</p:attrName>
                                        </p:attrNameLst>
                                      </p:cBhvr>
                                      <p:to>
                                        <p:strVal val="hidden"/>
                                      </p:to>
                                    </p:set>
                                  </p:childTnLst>
                                </p:cTn>
                              </p:par>
                              <p:par>
                                <p:cTn id="40" presetID="11" presetClass="exit" presetSubtype="0" repeatCount="100000" fill="hold" grpId="1" nodeType="withEffect">
                                  <p:stCondLst>
                                    <p:cond delay="0"/>
                                  </p:stCondLst>
                                  <p:childTnLst>
                                    <p:anim calcmode="discrete" valueType="str">
                                      <p:cBhvr>
                                        <p:cTn id="41" dur="200"/>
                                        <p:tgtEl>
                                          <p:spTgt spid="326694"/>
                                        </p:tgtEl>
                                        <p:attrNameLst>
                                          <p:attrName>style.visibility</p:attrName>
                                        </p:attrNameLst>
                                      </p:cBhvr>
                                      <p:tavLst>
                                        <p:tav tm="0">
                                          <p:val>
                                            <p:strVal val="hidden"/>
                                          </p:val>
                                        </p:tav>
                                        <p:tav tm="50000">
                                          <p:val>
                                            <p:strVal val="visible"/>
                                          </p:val>
                                        </p:tav>
                                      </p:tavLst>
                                    </p:anim>
                                    <p:set>
                                      <p:cBhvr>
                                        <p:cTn id="42" dur="1" fill="hold">
                                          <p:stCondLst>
                                            <p:cond delay="199"/>
                                          </p:stCondLst>
                                        </p:cTn>
                                        <p:tgtEl>
                                          <p:spTgt spid="326694"/>
                                        </p:tgtEl>
                                        <p:attrNameLst>
                                          <p:attrName>style.visibility</p:attrName>
                                        </p:attrNameLst>
                                      </p:cBhvr>
                                      <p:to>
                                        <p:strVal val="hidden"/>
                                      </p:to>
                                    </p:set>
                                  </p:childTnLst>
                                </p:cTn>
                              </p:par>
                              <p:par>
                                <p:cTn id="43" presetID="11" presetClass="exit" presetSubtype="0" repeatCount="100000" fill="hold" grpId="1" nodeType="withEffect">
                                  <p:stCondLst>
                                    <p:cond delay="0"/>
                                  </p:stCondLst>
                                  <p:childTnLst>
                                    <p:anim calcmode="discrete" valueType="str">
                                      <p:cBhvr>
                                        <p:cTn id="44" dur="200"/>
                                        <p:tgtEl>
                                          <p:spTgt spid="326695"/>
                                        </p:tgtEl>
                                        <p:attrNameLst>
                                          <p:attrName>style.visibility</p:attrName>
                                        </p:attrNameLst>
                                      </p:cBhvr>
                                      <p:tavLst>
                                        <p:tav tm="0">
                                          <p:val>
                                            <p:strVal val="hidden"/>
                                          </p:val>
                                        </p:tav>
                                        <p:tav tm="50000">
                                          <p:val>
                                            <p:strVal val="visible"/>
                                          </p:val>
                                        </p:tav>
                                      </p:tavLst>
                                    </p:anim>
                                    <p:set>
                                      <p:cBhvr>
                                        <p:cTn id="45" dur="1" fill="hold">
                                          <p:stCondLst>
                                            <p:cond delay="199"/>
                                          </p:stCondLst>
                                        </p:cTn>
                                        <p:tgtEl>
                                          <p:spTgt spid="326695"/>
                                        </p:tgtEl>
                                        <p:attrNameLst>
                                          <p:attrName>style.visibility</p:attrName>
                                        </p:attrNameLst>
                                      </p:cBhvr>
                                      <p:to>
                                        <p:strVal val="hidden"/>
                                      </p:to>
                                    </p:set>
                                  </p:childTnLst>
                                </p:cTn>
                              </p:par>
                              <p:par>
                                <p:cTn id="46" presetID="11" presetClass="exit" presetSubtype="0" repeatCount="100000" fill="hold" grpId="1" nodeType="withEffect">
                                  <p:stCondLst>
                                    <p:cond delay="0"/>
                                  </p:stCondLst>
                                  <p:childTnLst>
                                    <p:anim calcmode="discrete" valueType="str">
                                      <p:cBhvr>
                                        <p:cTn id="47" dur="200"/>
                                        <p:tgtEl>
                                          <p:spTgt spid="326696"/>
                                        </p:tgtEl>
                                        <p:attrNameLst>
                                          <p:attrName>style.visibility</p:attrName>
                                        </p:attrNameLst>
                                      </p:cBhvr>
                                      <p:tavLst>
                                        <p:tav tm="0">
                                          <p:val>
                                            <p:strVal val="hidden"/>
                                          </p:val>
                                        </p:tav>
                                        <p:tav tm="50000">
                                          <p:val>
                                            <p:strVal val="visible"/>
                                          </p:val>
                                        </p:tav>
                                      </p:tavLst>
                                    </p:anim>
                                    <p:set>
                                      <p:cBhvr>
                                        <p:cTn id="48" dur="1" fill="hold">
                                          <p:stCondLst>
                                            <p:cond delay="199"/>
                                          </p:stCondLst>
                                        </p:cTn>
                                        <p:tgtEl>
                                          <p:spTgt spid="326696"/>
                                        </p:tgtEl>
                                        <p:attrNameLst>
                                          <p:attrName>style.visibility</p:attrName>
                                        </p:attrNameLst>
                                      </p:cBhvr>
                                      <p:to>
                                        <p:strVal val="hidden"/>
                                      </p:to>
                                    </p:set>
                                  </p:childTnLst>
                                </p:cTn>
                              </p:par>
                              <p:par>
                                <p:cTn id="49" presetID="11" presetClass="exit" presetSubtype="0" repeatCount="100000" fill="hold" grpId="1" nodeType="withEffect">
                                  <p:stCondLst>
                                    <p:cond delay="0"/>
                                  </p:stCondLst>
                                  <p:childTnLst>
                                    <p:anim calcmode="discrete" valueType="str">
                                      <p:cBhvr>
                                        <p:cTn id="50" dur="200"/>
                                        <p:tgtEl>
                                          <p:spTgt spid="326697"/>
                                        </p:tgtEl>
                                        <p:attrNameLst>
                                          <p:attrName>style.visibility</p:attrName>
                                        </p:attrNameLst>
                                      </p:cBhvr>
                                      <p:tavLst>
                                        <p:tav tm="0">
                                          <p:val>
                                            <p:strVal val="hidden"/>
                                          </p:val>
                                        </p:tav>
                                        <p:tav tm="50000">
                                          <p:val>
                                            <p:strVal val="visible"/>
                                          </p:val>
                                        </p:tav>
                                      </p:tavLst>
                                    </p:anim>
                                    <p:set>
                                      <p:cBhvr>
                                        <p:cTn id="51" dur="1" fill="hold">
                                          <p:stCondLst>
                                            <p:cond delay="199"/>
                                          </p:stCondLst>
                                        </p:cTn>
                                        <p:tgtEl>
                                          <p:spTgt spid="326697"/>
                                        </p:tgtEl>
                                        <p:attrNameLst>
                                          <p:attrName>style.visibility</p:attrName>
                                        </p:attrNameLst>
                                      </p:cBhvr>
                                      <p:to>
                                        <p:strVal val="hidden"/>
                                      </p:to>
                                    </p:set>
                                  </p:childTnLst>
                                </p:cTn>
                              </p:par>
                              <p:par>
                                <p:cTn id="52" presetID="11" presetClass="exit" presetSubtype="0" repeatCount="100000" fill="hold" grpId="1" nodeType="withEffect">
                                  <p:stCondLst>
                                    <p:cond delay="0"/>
                                  </p:stCondLst>
                                  <p:childTnLst>
                                    <p:anim calcmode="discrete" valueType="str">
                                      <p:cBhvr>
                                        <p:cTn id="53" dur="200"/>
                                        <p:tgtEl>
                                          <p:spTgt spid="326698"/>
                                        </p:tgtEl>
                                        <p:attrNameLst>
                                          <p:attrName>style.visibility</p:attrName>
                                        </p:attrNameLst>
                                      </p:cBhvr>
                                      <p:tavLst>
                                        <p:tav tm="0">
                                          <p:val>
                                            <p:strVal val="hidden"/>
                                          </p:val>
                                        </p:tav>
                                        <p:tav tm="50000">
                                          <p:val>
                                            <p:strVal val="visible"/>
                                          </p:val>
                                        </p:tav>
                                      </p:tavLst>
                                    </p:anim>
                                    <p:set>
                                      <p:cBhvr>
                                        <p:cTn id="54" dur="1" fill="hold">
                                          <p:stCondLst>
                                            <p:cond delay="199"/>
                                          </p:stCondLst>
                                        </p:cTn>
                                        <p:tgtEl>
                                          <p:spTgt spid="326698"/>
                                        </p:tgtEl>
                                        <p:attrNameLst>
                                          <p:attrName>style.visibility</p:attrName>
                                        </p:attrNameLst>
                                      </p:cBhvr>
                                      <p:to>
                                        <p:strVal val="hidden"/>
                                      </p:to>
                                    </p:set>
                                  </p:childTnLst>
                                </p:cTn>
                              </p:par>
                              <p:par>
                                <p:cTn id="55" presetID="11" presetClass="exit" presetSubtype="0" repeatCount="100000" fill="hold" grpId="1" nodeType="withEffect">
                                  <p:stCondLst>
                                    <p:cond delay="0"/>
                                  </p:stCondLst>
                                  <p:childTnLst>
                                    <p:anim calcmode="discrete" valueType="str">
                                      <p:cBhvr>
                                        <p:cTn id="56" dur="200"/>
                                        <p:tgtEl>
                                          <p:spTgt spid="326699"/>
                                        </p:tgtEl>
                                        <p:attrNameLst>
                                          <p:attrName>style.visibility</p:attrName>
                                        </p:attrNameLst>
                                      </p:cBhvr>
                                      <p:tavLst>
                                        <p:tav tm="0">
                                          <p:val>
                                            <p:strVal val="hidden"/>
                                          </p:val>
                                        </p:tav>
                                        <p:tav tm="50000">
                                          <p:val>
                                            <p:strVal val="visible"/>
                                          </p:val>
                                        </p:tav>
                                      </p:tavLst>
                                    </p:anim>
                                    <p:set>
                                      <p:cBhvr>
                                        <p:cTn id="57" dur="1" fill="hold">
                                          <p:stCondLst>
                                            <p:cond delay="199"/>
                                          </p:stCondLst>
                                        </p:cTn>
                                        <p:tgtEl>
                                          <p:spTgt spid="326699"/>
                                        </p:tgtEl>
                                        <p:attrNameLst>
                                          <p:attrName>style.visibility</p:attrName>
                                        </p:attrNameLst>
                                      </p:cBhvr>
                                      <p:to>
                                        <p:strVal val="hidden"/>
                                      </p:to>
                                    </p:set>
                                  </p:childTnLst>
                                </p:cTn>
                              </p:par>
                              <p:par>
                                <p:cTn id="58" presetID="11" presetClass="exit" presetSubtype="0" repeatCount="100000" fill="hold" grpId="1" nodeType="withEffect">
                                  <p:stCondLst>
                                    <p:cond delay="0"/>
                                  </p:stCondLst>
                                  <p:childTnLst>
                                    <p:anim calcmode="discrete" valueType="str">
                                      <p:cBhvr>
                                        <p:cTn id="59" dur="200"/>
                                        <p:tgtEl>
                                          <p:spTgt spid="326700"/>
                                        </p:tgtEl>
                                        <p:attrNameLst>
                                          <p:attrName>style.visibility</p:attrName>
                                        </p:attrNameLst>
                                      </p:cBhvr>
                                      <p:tavLst>
                                        <p:tav tm="0">
                                          <p:val>
                                            <p:strVal val="hidden"/>
                                          </p:val>
                                        </p:tav>
                                        <p:tav tm="50000">
                                          <p:val>
                                            <p:strVal val="visible"/>
                                          </p:val>
                                        </p:tav>
                                      </p:tavLst>
                                    </p:anim>
                                    <p:set>
                                      <p:cBhvr>
                                        <p:cTn id="60" dur="1" fill="hold">
                                          <p:stCondLst>
                                            <p:cond delay="199"/>
                                          </p:stCondLst>
                                        </p:cTn>
                                        <p:tgtEl>
                                          <p:spTgt spid="326700"/>
                                        </p:tgtEl>
                                        <p:attrNameLst>
                                          <p:attrName>style.visibility</p:attrName>
                                        </p:attrNameLst>
                                      </p:cBhvr>
                                      <p:to>
                                        <p:strVal val="hidden"/>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25" presetClass="entr" presetSubtype="0" fill="hold" grpId="0" nodeType="clickEffect">
                                  <p:stCondLst>
                                    <p:cond delay="0"/>
                                  </p:stCondLst>
                                  <p:childTnLst>
                                    <p:set>
                                      <p:cBhvr>
                                        <p:cTn id="64" dur="1" fill="hold">
                                          <p:stCondLst>
                                            <p:cond delay="0"/>
                                          </p:stCondLst>
                                        </p:cTn>
                                        <p:tgtEl>
                                          <p:spTgt spid="326704"/>
                                        </p:tgtEl>
                                        <p:attrNameLst>
                                          <p:attrName>style.visibility</p:attrName>
                                        </p:attrNameLst>
                                      </p:cBhvr>
                                      <p:to>
                                        <p:strVal val="visible"/>
                                      </p:to>
                                    </p:set>
                                    <p:anim calcmode="lin" valueType="num">
                                      <p:cBhvr>
                                        <p:cTn id="65" dur="500" decel="50000" fill="hold">
                                          <p:stCondLst>
                                            <p:cond delay="0"/>
                                          </p:stCondLst>
                                        </p:cTn>
                                        <p:tgtEl>
                                          <p:spTgt spid="326704"/>
                                        </p:tgtEl>
                                        <p:attrNameLst>
                                          <p:attrName>style.rotation</p:attrName>
                                        </p:attrNameLst>
                                      </p:cBhvr>
                                      <p:tavLst>
                                        <p:tav tm="0">
                                          <p:val>
                                            <p:fltVal val="-90"/>
                                          </p:val>
                                        </p:tav>
                                        <p:tav tm="100000">
                                          <p:val>
                                            <p:fltVal val="0"/>
                                          </p:val>
                                        </p:tav>
                                      </p:tavLst>
                                    </p:anim>
                                    <p:anim calcmode="lin" valueType="num">
                                      <p:cBhvr>
                                        <p:cTn id="66" dur="500" decel="50000" fill="hold">
                                          <p:stCondLst>
                                            <p:cond delay="0"/>
                                          </p:stCondLst>
                                        </p:cTn>
                                        <p:tgtEl>
                                          <p:spTgt spid="326704"/>
                                        </p:tgtEl>
                                        <p:attrNameLst>
                                          <p:attrName>ppt_w</p:attrName>
                                        </p:attrNameLst>
                                      </p:cBhvr>
                                      <p:tavLst>
                                        <p:tav tm="0">
                                          <p:val>
                                            <p:strVal val="#ppt_w"/>
                                          </p:val>
                                        </p:tav>
                                        <p:tav tm="100000">
                                          <p:val>
                                            <p:strVal val="#ppt_w*.05"/>
                                          </p:val>
                                        </p:tav>
                                      </p:tavLst>
                                    </p:anim>
                                    <p:anim calcmode="lin" valueType="num">
                                      <p:cBhvr>
                                        <p:cTn id="67" dur="500" accel="50000" fill="hold">
                                          <p:stCondLst>
                                            <p:cond delay="500"/>
                                          </p:stCondLst>
                                        </p:cTn>
                                        <p:tgtEl>
                                          <p:spTgt spid="326704"/>
                                        </p:tgtEl>
                                        <p:attrNameLst>
                                          <p:attrName>ppt_w</p:attrName>
                                        </p:attrNameLst>
                                      </p:cBhvr>
                                      <p:tavLst>
                                        <p:tav tm="0">
                                          <p:val>
                                            <p:strVal val="#ppt_w*.05"/>
                                          </p:val>
                                        </p:tav>
                                        <p:tav tm="100000">
                                          <p:val>
                                            <p:strVal val="#ppt_w"/>
                                          </p:val>
                                        </p:tav>
                                      </p:tavLst>
                                    </p:anim>
                                    <p:anim calcmode="lin" valueType="num">
                                      <p:cBhvr>
                                        <p:cTn id="68" dur="1000" fill="hold"/>
                                        <p:tgtEl>
                                          <p:spTgt spid="326704"/>
                                        </p:tgtEl>
                                        <p:attrNameLst>
                                          <p:attrName>ppt_h</p:attrName>
                                        </p:attrNameLst>
                                      </p:cBhvr>
                                      <p:tavLst>
                                        <p:tav tm="0">
                                          <p:val>
                                            <p:strVal val="#ppt_h"/>
                                          </p:val>
                                        </p:tav>
                                        <p:tav tm="100000">
                                          <p:val>
                                            <p:strVal val="#ppt_h"/>
                                          </p:val>
                                        </p:tav>
                                      </p:tavLst>
                                    </p:anim>
                                    <p:anim calcmode="lin" valueType="num">
                                      <p:cBhvr>
                                        <p:cTn id="69" dur="500" decel="50000" fill="hold">
                                          <p:stCondLst>
                                            <p:cond delay="0"/>
                                          </p:stCondLst>
                                        </p:cTn>
                                        <p:tgtEl>
                                          <p:spTgt spid="326704"/>
                                        </p:tgtEl>
                                        <p:attrNameLst>
                                          <p:attrName>ppt_x</p:attrName>
                                        </p:attrNameLst>
                                      </p:cBhvr>
                                      <p:tavLst>
                                        <p:tav tm="0">
                                          <p:val>
                                            <p:strVal val="#ppt_x+.4"/>
                                          </p:val>
                                        </p:tav>
                                        <p:tav tm="100000">
                                          <p:val>
                                            <p:strVal val="#ppt_x"/>
                                          </p:val>
                                        </p:tav>
                                      </p:tavLst>
                                    </p:anim>
                                    <p:anim calcmode="lin" valueType="num">
                                      <p:cBhvr>
                                        <p:cTn id="70" dur="500" decel="50000" fill="hold">
                                          <p:stCondLst>
                                            <p:cond delay="0"/>
                                          </p:stCondLst>
                                        </p:cTn>
                                        <p:tgtEl>
                                          <p:spTgt spid="326704"/>
                                        </p:tgtEl>
                                        <p:attrNameLst>
                                          <p:attrName>ppt_y</p:attrName>
                                        </p:attrNameLst>
                                      </p:cBhvr>
                                      <p:tavLst>
                                        <p:tav tm="0">
                                          <p:val>
                                            <p:strVal val="#ppt_y-.2"/>
                                          </p:val>
                                        </p:tav>
                                        <p:tav tm="100000">
                                          <p:val>
                                            <p:strVal val="#ppt_y+.1"/>
                                          </p:val>
                                        </p:tav>
                                      </p:tavLst>
                                    </p:anim>
                                    <p:anim calcmode="lin" valueType="num">
                                      <p:cBhvr>
                                        <p:cTn id="71" dur="500" accel="50000" fill="hold">
                                          <p:stCondLst>
                                            <p:cond delay="500"/>
                                          </p:stCondLst>
                                        </p:cTn>
                                        <p:tgtEl>
                                          <p:spTgt spid="326704"/>
                                        </p:tgtEl>
                                        <p:attrNameLst>
                                          <p:attrName>ppt_y</p:attrName>
                                        </p:attrNameLst>
                                      </p:cBhvr>
                                      <p:tavLst>
                                        <p:tav tm="0">
                                          <p:val>
                                            <p:strVal val="#ppt_y+.1"/>
                                          </p:val>
                                        </p:tav>
                                        <p:tav tm="100000">
                                          <p:val>
                                            <p:strVal val="#ppt_y"/>
                                          </p:val>
                                        </p:tav>
                                      </p:tavLst>
                                    </p:anim>
                                    <p:animEffect transition="in" filter="fade">
                                      <p:cBhvr>
                                        <p:cTn id="72" dur="1000" decel="50000">
                                          <p:stCondLst>
                                            <p:cond delay="0"/>
                                          </p:stCondLst>
                                        </p:cTn>
                                        <p:tgtEl>
                                          <p:spTgt spid="3267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90" grpId="0" animBg="1"/>
      <p:bldP spid="326690" grpId="1" animBg="1"/>
      <p:bldP spid="326691" grpId="0" animBg="1"/>
      <p:bldP spid="326691" grpId="1" animBg="1"/>
      <p:bldP spid="326693" grpId="0" animBg="1"/>
      <p:bldP spid="326693" grpId="1" animBg="1"/>
      <p:bldP spid="326694" grpId="0" animBg="1"/>
      <p:bldP spid="326694" grpId="1" animBg="1"/>
      <p:bldP spid="326695" grpId="0" animBg="1"/>
      <p:bldP spid="326695" grpId="1" animBg="1"/>
      <p:bldP spid="326696" grpId="0" animBg="1"/>
      <p:bldP spid="326696" grpId="1" animBg="1"/>
      <p:bldP spid="326697" grpId="0" animBg="1"/>
      <p:bldP spid="326697" grpId="1" animBg="1"/>
      <p:bldP spid="326698" grpId="0" animBg="1"/>
      <p:bldP spid="326698" grpId="1" animBg="1"/>
      <p:bldP spid="326699" grpId="0" animBg="1"/>
      <p:bldP spid="326699" grpId="1" animBg="1"/>
      <p:bldP spid="326700" grpId="0" animBg="1"/>
      <p:bldP spid="326700" grpId="1" animBg="1"/>
      <p:bldP spid="326703" grpId="0" animBg="1"/>
      <p:bldP spid="32670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r>
              <a:rPr lang="en-US" altLang="en-US" sz="3600" dirty="0" err="1" smtClean="0">
                <a:solidFill>
                  <a:srgbClr val="FF0066"/>
                </a:solidFill>
                <a:latin typeface="Times New Roman" pitchFamily="18" charset="0"/>
              </a:rPr>
              <a:t>Bài</a:t>
            </a:r>
            <a:r>
              <a:rPr lang="en-US" altLang="en-US" sz="3600" dirty="0" smtClean="0">
                <a:solidFill>
                  <a:srgbClr val="FF0066"/>
                </a:solidFill>
                <a:latin typeface="Times New Roman" pitchFamily="18" charset="0"/>
              </a:rPr>
              <a:t> 12: ĐẠI </a:t>
            </a:r>
            <a:r>
              <a:rPr lang="en-US" altLang="en-US" sz="3600" dirty="0">
                <a:solidFill>
                  <a:srgbClr val="FF0066"/>
                </a:solidFill>
                <a:latin typeface="Times New Roman" pitchFamily="18" charset="0"/>
              </a:rPr>
              <a:t>CƯƠNG VỀ DÒNG ĐIỆN </a:t>
            </a:r>
            <a:br>
              <a:rPr lang="en-US" altLang="en-US" sz="3600" dirty="0">
                <a:solidFill>
                  <a:srgbClr val="FF0066"/>
                </a:solidFill>
                <a:latin typeface="Times New Roman" pitchFamily="18" charset="0"/>
              </a:rPr>
            </a:br>
            <a:r>
              <a:rPr lang="en-US" altLang="en-US" sz="3600" dirty="0">
                <a:solidFill>
                  <a:srgbClr val="FF0066"/>
                </a:solidFill>
                <a:latin typeface="Times New Roman" pitchFamily="18" charset="0"/>
              </a:rPr>
              <a:t>	XOAY CHIỀU</a:t>
            </a:r>
            <a:r>
              <a:rPr lang="en-US" altLang="en-US" dirty="0">
                <a:solidFill>
                  <a:srgbClr val="FF0066"/>
                </a:solidFill>
                <a:latin typeface="Times New Roman" pitchFamily="18" charset="0"/>
              </a:rPr>
              <a:t> </a:t>
            </a:r>
          </a:p>
        </p:txBody>
      </p:sp>
      <p:sp>
        <p:nvSpPr>
          <p:cNvPr id="327683" name="Rectangle 3"/>
          <p:cNvSpPr>
            <a:spLocks noGrp="1" noChangeArrowheads="1"/>
          </p:cNvSpPr>
          <p:nvPr>
            <p:ph type="body" sz="half" idx="1"/>
          </p:nvPr>
        </p:nvSpPr>
        <p:spPr>
          <a:xfrm>
            <a:off x="457200" y="1447800"/>
            <a:ext cx="8382000" cy="457200"/>
          </a:xfrm>
        </p:spPr>
        <p:txBody>
          <a:bodyPr/>
          <a:lstStyle/>
          <a:p>
            <a:pPr marL="609600" indent="-609600">
              <a:buFontTx/>
              <a:buNone/>
            </a:pPr>
            <a:r>
              <a:rPr lang="en-US" altLang="en-US" sz="2400" u="sng">
                <a:solidFill>
                  <a:schemeClr val="tx2"/>
                </a:solidFill>
                <a:latin typeface="Times New Roman" pitchFamily="18" charset="0"/>
              </a:rPr>
              <a:t>I. KHÁI NIỆM VỀ DÒNG ĐIỆN XOAY CHIỀU: </a:t>
            </a:r>
          </a:p>
        </p:txBody>
      </p:sp>
      <p:graphicFrame>
        <p:nvGraphicFramePr>
          <p:cNvPr id="327690" name="Object 10"/>
          <p:cNvGraphicFramePr>
            <a:graphicFrameLocks noGrp="1" noChangeAspect="1"/>
          </p:cNvGraphicFramePr>
          <p:nvPr>
            <p:ph sz="half" idx="2"/>
          </p:nvPr>
        </p:nvGraphicFramePr>
        <p:xfrm>
          <a:off x="228600" y="3460750"/>
          <a:ext cx="8534400" cy="3144838"/>
        </p:xfrm>
        <a:graphic>
          <a:graphicData uri="http://schemas.openxmlformats.org/presentationml/2006/ole">
            <mc:AlternateContent xmlns:mc="http://schemas.openxmlformats.org/markup-compatibility/2006">
              <mc:Choice xmlns:v="urn:schemas-microsoft-com:vml" Requires="v">
                <p:oleObj spid="_x0000_s2054" name="Equation" r:id="rId3" imgW="2895480" imgH="1066680" progId="Equation.DSMT4">
                  <p:embed/>
                </p:oleObj>
              </mc:Choice>
              <mc:Fallback>
                <p:oleObj name="Equation" r:id="rId3" imgW="2895480" imgH="10666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3460750"/>
                        <a:ext cx="8534400" cy="3144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684" name="AutoShape 4"/>
          <p:cNvSpPr>
            <a:spLocks noChangeArrowheads="1"/>
          </p:cNvSpPr>
          <p:nvPr/>
        </p:nvSpPr>
        <p:spPr bwMode="auto">
          <a:xfrm>
            <a:off x="4648200" y="2971800"/>
            <a:ext cx="4191000" cy="1447800"/>
          </a:xfrm>
          <a:prstGeom prst="cloudCallout">
            <a:avLst>
              <a:gd name="adj1" fmla="val -28866"/>
              <a:gd name="adj2" fmla="val 127958"/>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sz="2800">
                <a:latin typeface="Arial" pitchFamily="34" charset="0"/>
              </a:rPr>
              <a:t>Dòng điện xoay chiều là gì ?</a:t>
            </a:r>
          </a:p>
        </p:txBody>
      </p:sp>
      <p:sp>
        <p:nvSpPr>
          <p:cNvPr id="327685" name="Text Box 5"/>
          <p:cNvSpPr txBox="1">
            <a:spLocks noChangeArrowheads="1"/>
          </p:cNvSpPr>
          <p:nvPr/>
        </p:nvSpPr>
        <p:spPr bwMode="auto">
          <a:xfrm>
            <a:off x="152400" y="1905000"/>
            <a:ext cx="876300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400" b="1">
                <a:solidFill>
                  <a:srgbClr val="FFFF00"/>
                </a:solidFill>
                <a:latin typeface="Arial" pitchFamily="34" charset="0"/>
              </a:rPr>
              <a:t>Là dòng điện có cường độ biến thiên tuần hoàn với thời gian theo quy luật của hàm số sin hay côsin, với dạng tổng quát.</a:t>
            </a:r>
          </a:p>
          <a:p>
            <a:pPr eaLnBrk="1" hangingPunct="1">
              <a:spcBef>
                <a:spcPct val="50000"/>
              </a:spcBef>
            </a:pPr>
            <a:endParaRPr lang="en-US" altLang="en-US" sz="2400" b="1">
              <a:solidFill>
                <a:srgbClr val="FFFF00"/>
              </a:solidFill>
              <a:latin typeface="Arial" pitchFamily="34" charset="0"/>
            </a:endParaRPr>
          </a:p>
        </p:txBody>
      </p:sp>
      <p:sp>
        <p:nvSpPr>
          <p:cNvPr id="32768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1" hangingPunct="1"/>
            <a:endParaRPr lang="en-US" altLang="en-US">
              <a:latin typeface="Arial" pitchFamily="34" charset="0"/>
            </a:endParaRPr>
          </a:p>
        </p:txBody>
      </p:sp>
      <p:graphicFrame>
        <p:nvGraphicFramePr>
          <p:cNvPr id="327687" name="Object 7"/>
          <p:cNvGraphicFramePr>
            <a:graphicFrameLocks noChangeAspect="1"/>
          </p:cNvGraphicFramePr>
          <p:nvPr/>
        </p:nvGraphicFramePr>
        <p:xfrm>
          <a:off x="2438400" y="2590800"/>
          <a:ext cx="3657600" cy="776288"/>
        </p:xfrm>
        <a:graphic>
          <a:graphicData uri="http://schemas.openxmlformats.org/presentationml/2006/ole">
            <mc:AlternateContent xmlns:mc="http://schemas.openxmlformats.org/markup-compatibility/2006">
              <mc:Choice xmlns:v="urn:schemas-microsoft-com:vml" Requires="v">
                <p:oleObj spid="_x0000_s2055" name="Equation" r:id="rId5" imgW="1079500" imgH="228600" progId="Equation.DSMT4">
                  <p:embed/>
                </p:oleObj>
              </mc:Choice>
              <mc:Fallback>
                <p:oleObj name="Equation" r:id="rId5" imgW="107950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2590800"/>
                        <a:ext cx="3657600" cy="776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27688" name="Picture 8" descr="AG00218_">
            <a:hlinkClick r:id="rId7" action="ppaction://hlinkfile"/>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4267200"/>
            <a:ext cx="762000"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689" name="AutoShape 9"/>
          <p:cNvSpPr>
            <a:spLocks noChangeArrowheads="1"/>
          </p:cNvSpPr>
          <p:nvPr/>
        </p:nvSpPr>
        <p:spPr bwMode="auto">
          <a:xfrm>
            <a:off x="3657600" y="3657600"/>
            <a:ext cx="5257800" cy="2209800"/>
          </a:xfrm>
          <a:prstGeom prst="cloudCallout">
            <a:avLst>
              <a:gd name="adj1" fmla="val 44171"/>
              <a:gd name="adj2" fmla="val 11458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sz="2800">
                <a:latin typeface="Arial" pitchFamily="34" charset="0"/>
              </a:rPr>
              <a:t>Em hãy cho biết ý nghĩa các đại lượng trong phương trình ?</a:t>
            </a:r>
          </a:p>
        </p:txBody>
      </p:sp>
    </p:spTree>
    <p:extLst>
      <p:ext uri="{BB962C8B-B14F-4D97-AF65-F5344CB8AC3E}">
        <p14:creationId xmlns:p14="http://schemas.microsoft.com/office/powerpoint/2010/main" val="2072818588"/>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327682"/>
                                        </p:tgtEl>
                                        <p:attrNameLst>
                                          <p:attrName>style.visibility</p:attrName>
                                        </p:attrNameLst>
                                      </p:cBhvr>
                                      <p:to>
                                        <p:strVal val="visible"/>
                                      </p:to>
                                    </p:set>
                                    <p:anim calcmode="discrete" valueType="clr">
                                      <p:cBhvr override="childStyle">
                                        <p:cTn id="7" dur="80"/>
                                        <p:tgtEl>
                                          <p:spTgt spid="32768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7682"/>
                                        </p:tgtEl>
                                        <p:attrNameLst>
                                          <p:attrName>fillcolor</p:attrName>
                                        </p:attrNameLst>
                                      </p:cBhvr>
                                      <p:tavLst>
                                        <p:tav tm="0">
                                          <p:val>
                                            <p:clrVal>
                                              <a:schemeClr val="accent2"/>
                                            </p:clrVal>
                                          </p:val>
                                        </p:tav>
                                        <p:tav tm="50000">
                                          <p:val>
                                            <p:clrVal>
                                              <a:schemeClr val="hlink"/>
                                            </p:clrVal>
                                          </p:val>
                                        </p:tav>
                                      </p:tavLst>
                                    </p:anim>
                                    <p:set>
                                      <p:cBhvr>
                                        <p:cTn id="9" dur="80"/>
                                        <p:tgtEl>
                                          <p:spTgt spid="327682"/>
                                        </p:tgtEl>
                                        <p:attrNameLst>
                                          <p:attrName>fill.type</p:attrName>
                                        </p:attrNameLst>
                                      </p:cBhvr>
                                      <p:to>
                                        <p:strVal val="solid"/>
                                      </p:to>
                                    </p:set>
                                  </p:childTnLst>
                                </p:cTn>
                              </p:par>
                            </p:childTnLst>
                          </p:cTn>
                        </p:par>
                        <p:par>
                          <p:cTn id="10" fill="hold" nodeType="afterGroup">
                            <p:stCondLst>
                              <p:cond delay="1360"/>
                            </p:stCondLst>
                            <p:childTnLst>
                              <p:par>
                                <p:cTn id="11" presetID="20" presetClass="entr" presetSubtype="0" fill="hold" grpId="0" nodeType="afterEffect">
                                  <p:stCondLst>
                                    <p:cond delay="0"/>
                                  </p:stCondLst>
                                  <p:childTnLst>
                                    <p:set>
                                      <p:cBhvr>
                                        <p:cTn id="12" dur="1" fill="hold">
                                          <p:stCondLst>
                                            <p:cond delay="0"/>
                                          </p:stCondLst>
                                        </p:cTn>
                                        <p:tgtEl>
                                          <p:spTgt spid="327683">
                                            <p:txEl>
                                              <p:pRg st="0" end="0"/>
                                            </p:txEl>
                                          </p:spTgt>
                                        </p:tgtEl>
                                        <p:attrNameLst>
                                          <p:attrName>style.visibility</p:attrName>
                                        </p:attrNameLst>
                                      </p:cBhvr>
                                      <p:to>
                                        <p:strVal val="visible"/>
                                      </p:to>
                                    </p:set>
                                    <p:animEffect transition="in" filter="wedge">
                                      <p:cBhvr>
                                        <p:cTn id="13" dur="2000"/>
                                        <p:tgtEl>
                                          <p:spTgt spid="32768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27684"/>
                                        </p:tgtEl>
                                        <p:attrNameLst>
                                          <p:attrName>style.visibility</p:attrName>
                                        </p:attrNameLst>
                                      </p:cBhvr>
                                      <p:to>
                                        <p:strVal val="visible"/>
                                      </p:to>
                                    </p:set>
                                    <p:animEffect transition="in" filter="checkerboard(across)">
                                      <p:cBhvr>
                                        <p:cTn id="18" dur="500"/>
                                        <p:tgtEl>
                                          <p:spTgt spid="32768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xit" presetSubtype="4" fill="hold" grpId="1" nodeType="clickEffect">
                                  <p:stCondLst>
                                    <p:cond delay="0"/>
                                  </p:stCondLst>
                                  <p:childTnLst>
                                    <p:anim calcmode="lin" valueType="num">
                                      <p:cBhvr additive="base">
                                        <p:cTn id="22" dur="500"/>
                                        <p:tgtEl>
                                          <p:spTgt spid="327684"/>
                                        </p:tgtEl>
                                        <p:attrNameLst>
                                          <p:attrName>ppt_x</p:attrName>
                                        </p:attrNameLst>
                                      </p:cBhvr>
                                      <p:tavLst>
                                        <p:tav tm="0">
                                          <p:val>
                                            <p:strVal val="ppt_x"/>
                                          </p:val>
                                        </p:tav>
                                        <p:tav tm="100000">
                                          <p:val>
                                            <p:strVal val="ppt_x"/>
                                          </p:val>
                                        </p:tav>
                                      </p:tavLst>
                                    </p:anim>
                                    <p:anim calcmode="lin" valueType="num">
                                      <p:cBhvr additive="base">
                                        <p:cTn id="23" dur="500"/>
                                        <p:tgtEl>
                                          <p:spTgt spid="327684"/>
                                        </p:tgtEl>
                                        <p:attrNameLst>
                                          <p:attrName>ppt_y</p:attrName>
                                        </p:attrNameLst>
                                      </p:cBhvr>
                                      <p:tavLst>
                                        <p:tav tm="0">
                                          <p:val>
                                            <p:strVal val="ppt_y"/>
                                          </p:val>
                                        </p:tav>
                                        <p:tav tm="100000">
                                          <p:val>
                                            <p:strVal val="1+ppt_h/2"/>
                                          </p:val>
                                        </p:tav>
                                      </p:tavLst>
                                    </p:anim>
                                    <p:set>
                                      <p:cBhvr>
                                        <p:cTn id="24" dur="1" fill="hold">
                                          <p:stCondLst>
                                            <p:cond delay="499"/>
                                          </p:stCondLst>
                                        </p:cTn>
                                        <p:tgtEl>
                                          <p:spTgt spid="327684"/>
                                        </p:tgtEl>
                                        <p:attrNameLst>
                                          <p:attrName>style.visibility</p:attrName>
                                        </p:attrNameLst>
                                      </p:cBhvr>
                                      <p:to>
                                        <p:strVal val="hidden"/>
                                      </p:to>
                                    </p:set>
                                  </p:childTnLst>
                                </p:cTn>
                              </p:par>
                            </p:childTnLst>
                          </p:cTn>
                        </p:par>
                        <p:par>
                          <p:cTn id="25" fill="hold" nodeType="afterGroup">
                            <p:stCondLst>
                              <p:cond delay="500"/>
                            </p:stCondLst>
                            <p:childTnLst>
                              <p:par>
                                <p:cTn id="26" presetID="3" presetClass="entr" presetSubtype="10" fill="hold" grpId="0" nodeType="afterEffect">
                                  <p:stCondLst>
                                    <p:cond delay="0"/>
                                  </p:stCondLst>
                                  <p:childTnLst>
                                    <p:set>
                                      <p:cBhvr>
                                        <p:cTn id="27" dur="1" fill="hold">
                                          <p:stCondLst>
                                            <p:cond delay="0"/>
                                          </p:stCondLst>
                                        </p:cTn>
                                        <p:tgtEl>
                                          <p:spTgt spid="327685"/>
                                        </p:tgtEl>
                                        <p:attrNameLst>
                                          <p:attrName>style.visibility</p:attrName>
                                        </p:attrNameLst>
                                      </p:cBhvr>
                                      <p:to>
                                        <p:strVal val="visible"/>
                                      </p:to>
                                    </p:set>
                                    <p:animEffect transition="in" filter="blinds(horizontal)">
                                      <p:cBhvr>
                                        <p:cTn id="28" dur="500"/>
                                        <p:tgtEl>
                                          <p:spTgt spid="327685"/>
                                        </p:tgtEl>
                                      </p:cBhvr>
                                    </p:animEffect>
                                  </p:childTnLst>
                                </p:cTn>
                              </p:par>
                              <p:par>
                                <p:cTn id="29" presetID="3" presetClass="entr" presetSubtype="10" fill="hold" nodeType="withEffect">
                                  <p:stCondLst>
                                    <p:cond delay="0"/>
                                  </p:stCondLst>
                                  <p:childTnLst>
                                    <p:set>
                                      <p:cBhvr>
                                        <p:cTn id="30" dur="1" fill="hold">
                                          <p:stCondLst>
                                            <p:cond delay="0"/>
                                          </p:stCondLst>
                                        </p:cTn>
                                        <p:tgtEl>
                                          <p:spTgt spid="327687"/>
                                        </p:tgtEl>
                                        <p:attrNameLst>
                                          <p:attrName>style.visibility</p:attrName>
                                        </p:attrNameLst>
                                      </p:cBhvr>
                                      <p:to>
                                        <p:strVal val="visible"/>
                                      </p:to>
                                    </p:set>
                                    <p:animEffect transition="in" filter="blinds(horizontal)">
                                      <p:cBhvr>
                                        <p:cTn id="31" dur="500"/>
                                        <p:tgtEl>
                                          <p:spTgt spid="327687"/>
                                        </p:tgtEl>
                                      </p:cBhvr>
                                    </p:animEffect>
                                  </p:childTnLst>
                                </p:cTn>
                              </p:par>
                            </p:childTnLst>
                          </p:cTn>
                        </p:par>
                        <p:par>
                          <p:cTn id="32" fill="hold" nodeType="afterGroup">
                            <p:stCondLst>
                              <p:cond delay="1000"/>
                            </p:stCondLst>
                            <p:childTnLst>
                              <p:par>
                                <p:cTn id="33" presetID="10" presetClass="entr" presetSubtype="0" fill="hold" nodeType="afterEffect">
                                  <p:stCondLst>
                                    <p:cond delay="0"/>
                                  </p:stCondLst>
                                  <p:childTnLst>
                                    <p:set>
                                      <p:cBhvr>
                                        <p:cTn id="34" dur="1" fill="hold">
                                          <p:stCondLst>
                                            <p:cond delay="0"/>
                                          </p:stCondLst>
                                        </p:cTn>
                                        <p:tgtEl>
                                          <p:spTgt spid="327688"/>
                                        </p:tgtEl>
                                        <p:attrNameLst>
                                          <p:attrName>style.visibility</p:attrName>
                                        </p:attrNameLst>
                                      </p:cBhvr>
                                      <p:to>
                                        <p:strVal val="visible"/>
                                      </p:to>
                                    </p:set>
                                    <p:animEffect transition="in" filter="fade">
                                      <p:cBhvr>
                                        <p:cTn id="35" dur="1000"/>
                                        <p:tgtEl>
                                          <p:spTgt spid="32768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327689"/>
                                        </p:tgtEl>
                                        <p:attrNameLst>
                                          <p:attrName>style.visibility</p:attrName>
                                        </p:attrNameLst>
                                      </p:cBhvr>
                                      <p:to>
                                        <p:strVal val="visible"/>
                                      </p:to>
                                    </p:set>
                                    <p:animEffect transition="in" filter="box(in)">
                                      <p:cBhvr>
                                        <p:cTn id="40" dur="500"/>
                                        <p:tgtEl>
                                          <p:spTgt spid="32768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xit" presetSubtype="10" fill="hold" grpId="1" nodeType="clickEffect">
                                  <p:stCondLst>
                                    <p:cond delay="0"/>
                                  </p:stCondLst>
                                  <p:childTnLst>
                                    <p:animEffect transition="out" filter="blinds(horizontal)">
                                      <p:cBhvr>
                                        <p:cTn id="44" dur="500"/>
                                        <p:tgtEl>
                                          <p:spTgt spid="327689"/>
                                        </p:tgtEl>
                                      </p:cBhvr>
                                    </p:animEffect>
                                    <p:set>
                                      <p:cBhvr>
                                        <p:cTn id="45" dur="1" fill="hold">
                                          <p:stCondLst>
                                            <p:cond delay="499"/>
                                          </p:stCondLst>
                                        </p:cTn>
                                        <p:tgtEl>
                                          <p:spTgt spid="327689"/>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7" presetClass="entr" presetSubtype="8" fill="hold" nodeType="clickEffect">
                                  <p:stCondLst>
                                    <p:cond delay="0"/>
                                  </p:stCondLst>
                                  <p:childTnLst>
                                    <p:set>
                                      <p:cBhvr>
                                        <p:cTn id="49" dur="1" fill="hold">
                                          <p:stCondLst>
                                            <p:cond delay="0"/>
                                          </p:stCondLst>
                                        </p:cTn>
                                        <p:tgtEl>
                                          <p:spTgt spid="327690"/>
                                        </p:tgtEl>
                                        <p:attrNameLst>
                                          <p:attrName>style.visibility</p:attrName>
                                        </p:attrNameLst>
                                      </p:cBhvr>
                                      <p:to>
                                        <p:strVal val="visible"/>
                                      </p:to>
                                    </p:set>
                                    <p:anim calcmode="lin" valueType="num">
                                      <p:cBhvr>
                                        <p:cTn id="50" dur="1000" fill="hold"/>
                                        <p:tgtEl>
                                          <p:spTgt spid="327690"/>
                                        </p:tgtEl>
                                        <p:attrNameLst>
                                          <p:attrName>ppt_x</p:attrName>
                                        </p:attrNameLst>
                                      </p:cBhvr>
                                      <p:tavLst>
                                        <p:tav tm="0">
                                          <p:val>
                                            <p:strVal val="#ppt_x-#ppt_w/2"/>
                                          </p:val>
                                        </p:tav>
                                        <p:tav tm="100000">
                                          <p:val>
                                            <p:strVal val="#ppt_x"/>
                                          </p:val>
                                        </p:tav>
                                      </p:tavLst>
                                    </p:anim>
                                    <p:anim calcmode="lin" valueType="num">
                                      <p:cBhvr>
                                        <p:cTn id="51" dur="1000" fill="hold"/>
                                        <p:tgtEl>
                                          <p:spTgt spid="327690"/>
                                        </p:tgtEl>
                                        <p:attrNameLst>
                                          <p:attrName>ppt_y</p:attrName>
                                        </p:attrNameLst>
                                      </p:cBhvr>
                                      <p:tavLst>
                                        <p:tav tm="0">
                                          <p:val>
                                            <p:strVal val="#ppt_y"/>
                                          </p:val>
                                        </p:tav>
                                        <p:tav tm="100000">
                                          <p:val>
                                            <p:strVal val="#ppt_y"/>
                                          </p:val>
                                        </p:tav>
                                      </p:tavLst>
                                    </p:anim>
                                    <p:anim calcmode="lin" valueType="num">
                                      <p:cBhvr>
                                        <p:cTn id="52" dur="1000" fill="hold"/>
                                        <p:tgtEl>
                                          <p:spTgt spid="327690"/>
                                        </p:tgtEl>
                                        <p:attrNameLst>
                                          <p:attrName>ppt_w</p:attrName>
                                        </p:attrNameLst>
                                      </p:cBhvr>
                                      <p:tavLst>
                                        <p:tav tm="0">
                                          <p:val>
                                            <p:fltVal val="0"/>
                                          </p:val>
                                        </p:tav>
                                        <p:tav tm="100000">
                                          <p:val>
                                            <p:strVal val="#ppt_w"/>
                                          </p:val>
                                        </p:tav>
                                      </p:tavLst>
                                    </p:anim>
                                    <p:anim calcmode="lin" valueType="num">
                                      <p:cBhvr>
                                        <p:cTn id="53" dur="1000" fill="hold"/>
                                        <p:tgtEl>
                                          <p:spTgt spid="32769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2" grpId="0"/>
      <p:bldP spid="327683" grpId="0" build="p"/>
      <p:bldP spid="327684" grpId="0" animBg="1"/>
      <p:bldP spid="327684" grpId="1" animBg="1"/>
      <p:bldP spid="327685" grpId="0"/>
      <p:bldP spid="327689" grpId="0" animBg="1"/>
      <p:bldP spid="32768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457200" y="609600"/>
            <a:ext cx="8229600" cy="1550988"/>
          </a:xfrm>
          <a:solidFill>
            <a:srgbClr val="FFFFFF"/>
          </a:solidFill>
          <a:ln>
            <a:solidFill>
              <a:schemeClr val="accent1"/>
            </a:solidFill>
            <a:miter lim="800000"/>
            <a:headEnd/>
            <a:tailEnd/>
          </a:ln>
        </p:spPr>
        <p:txBody>
          <a:bodyPr/>
          <a:lstStyle/>
          <a:p>
            <a:pPr algn="just"/>
            <a:r>
              <a:rPr lang="en-US" altLang="en-US" sz="2800">
                <a:solidFill>
                  <a:srgbClr val="FF0066"/>
                </a:solidFill>
                <a:effectLst/>
              </a:rPr>
              <a:t>Xác định giá trị cực đại, tần số góc, chu kỳ, tần số, pha ban đầu của các dòng điện xoay chiều có cường độ tức thời (tính ra ampe) cho bởi:</a:t>
            </a:r>
          </a:p>
        </p:txBody>
      </p:sp>
      <p:graphicFrame>
        <p:nvGraphicFramePr>
          <p:cNvPr id="284677" name="Object 5"/>
          <p:cNvGraphicFramePr>
            <a:graphicFrameLocks noGrp="1" noChangeAspect="1"/>
          </p:cNvGraphicFramePr>
          <p:nvPr>
            <p:ph sz="half" idx="1"/>
          </p:nvPr>
        </p:nvGraphicFramePr>
        <p:xfrm>
          <a:off x="2560638" y="2209800"/>
          <a:ext cx="3862387" cy="1131888"/>
        </p:xfrm>
        <a:graphic>
          <a:graphicData uri="http://schemas.openxmlformats.org/presentationml/2006/ole">
            <mc:AlternateContent xmlns:mc="http://schemas.openxmlformats.org/markup-compatibility/2006">
              <mc:Choice xmlns:v="urn:schemas-microsoft-com:vml" Requires="v">
                <p:oleObj spid="_x0000_s3080" name="Equation" r:id="rId3" imgW="1473120" imgH="431640" progId="Equation.3">
                  <p:embed/>
                </p:oleObj>
              </mc:Choice>
              <mc:Fallback>
                <p:oleObj name="Equation" r:id="rId3" imgW="147312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0638" y="2209800"/>
                        <a:ext cx="3862387" cy="1131888"/>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4679" name="Object 7"/>
          <p:cNvGraphicFramePr>
            <a:graphicFrameLocks noGrp="1" noChangeAspect="1"/>
          </p:cNvGraphicFramePr>
          <p:nvPr>
            <p:ph sz="quarter" idx="2"/>
          </p:nvPr>
        </p:nvGraphicFramePr>
        <p:xfrm>
          <a:off x="2244725" y="3484563"/>
          <a:ext cx="4483100" cy="1163637"/>
        </p:xfrm>
        <a:graphic>
          <a:graphicData uri="http://schemas.openxmlformats.org/presentationml/2006/ole">
            <mc:AlternateContent xmlns:mc="http://schemas.openxmlformats.org/markup-compatibility/2006">
              <mc:Choice xmlns:v="urn:schemas-microsoft-com:vml" Requires="v">
                <p:oleObj spid="_x0000_s3081" name="Equation" r:id="rId5" imgW="1663560" imgH="431640" progId="Equation.3">
                  <p:embed/>
                </p:oleObj>
              </mc:Choice>
              <mc:Fallback>
                <p:oleObj name="Equation" r:id="rId5" imgW="166356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44725" y="3484563"/>
                        <a:ext cx="4483100" cy="1163637"/>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4681" name="Object 9"/>
          <p:cNvGraphicFramePr>
            <a:graphicFrameLocks noGrp="1" noChangeAspect="1"/>
          </p:cNvGraphicFramePr>
          <p:nvPr>
            <p:ph sz="quarter" idx="3"/>
          </p:nvPr>
        </p:nvGraphicFramePr>
        <p:xfrm>
          <a:off x="2462213" y="4800600"/>
          <a:ext cx="4054475" cy="749300"/>
        </p:xfrm>
        <a:graphic>
          <a:graphicData uri="http://schemas.openxmlformats.org/presentationml/2006/ole">
            <mc:AlternateContent xmlns:mc="http://schemas.openxmlformats.org/markup-compatibility/2006">
              <mc:Choice xmlns:v="urn:schemas-microsoft-com:vml" Requires="v">
                <p:oleObj spid="_x0000_s3082" name="Equation" r:id="rId7" imgW="1168200" imgH="215640" progId="Equation.3">
                  <p:embed/>
                </p:oleObj>
              </mc:Choice>
              <mc:Fallback>
                <p:oleObj name="Equation" r:id="rId7" imgW="116820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62213" y="4800600"/>
                        <a:ext cx="4054475" cy="7493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4683" name="Rectangle 11">
            <a:hlinkClick r:id="rId9" action="ppaction://hlinksldjump"/>
          </p:cNvPr>
          <p:cNvSpPr>
            <a:spLocks noChangeArrowheads="1"/>
          </p:cNvSpPr>
          <p:nvPr/>
        </p:nvSpPr>
        <p:spPr bwMode="auto">
          <a:xfrm>
            <a:off x="685800" y="2514600"/>
            <a:ext cx="609600" cy="5334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a:solidFill>
                  <a:srgbClr val="000000"/>
                </a:solidFill>
              </a:rPr>
              <a:t>a)</a:t>
            </a:r>
          </a:p>
        </p:txBody>
      </p:sp>
      <p:sp>
        <p:nvSpPr>
          <p:cNvPr id="284684" name="Rectangle 12"/>
          <p:cNvSpPr>
            <a:spLocks noChangeArrowheads="1"/>
          </p:cNvSpPr>
          <p:nvPr/>
        </p:nvSpPr>
        <p:spPr bwMode="auto">
          <a:xfrm>
            <a:off x="685800" y="3657600"/>
            <a:ext cx="609600" cy="5334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a:solidFill>
                  <a:srgbClr val="000000"/>
                </a:solidFill>
              </a:rPr>
              <a:t>b)</a:t>
            </a:r>
          </a:p>
        </p:txBody>
      </p:sp>
      <p:sp>
        <p:nvSpPr>
          <p:cNvPr id="284685" name="Rectangle 13"/>
          <p:cNvSpPr>
            <a:spLocks noChangeArrowheads="1"/>
          </p:cNvSpPr>
          <p:nvPr/>
        </p:nvSpPr>
        <p:spPr bwMode="auto">
          <a:xfrm>
            <a:off x="685800" y="4938713"/>
            <a:ext cx="781050" cy="5334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a:solidFill>
                  <a:srgbClr val="000000"/>
                </a:solidFill>
              </a:rPr>
              <a:t>c)</a:t>
            </a:r>
          </a:p>
        </p:txBody>
      </p:sp>
      <p:sp>
        <p:nvSpPr>
          <p:cNvPr id="284687" name="Rectangle 15"/>
          <p:cNvSpPr>
            <a:spLocks noChangeArrowheads="1"/>
          </p:cNvSpPr>
          <p:nvPr/>
        </p:nvSpPr>
        <p:spPr bwMode="auto">
          <a:xfrm>
            <a:off x="152400" y="152400"/>
            <a:ext cx="381000" cy="30480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C2</a:t>
            </a:r>
          </a:p>
        </p:txBody>
      </p:sp>
      <p:sp>
        <p:nvSpPr>
          <p:cNvPr id="284689" name="AutoShape 17">
            <a:hlinkClick r:id="" action="ppaction://hlinkshowjump?jump=nextslide" highlightClick="1"/>
          </p:cNvPr>
          <p:cNvSpPr>
            <a:spLocks noChangeArrowheads="1"/>
          </p:cNvSpPr>
          <p:nvPr/>
        </p:nvSpPr>
        <p:spPr bwMode="auto">
          <a:xfrm>
            <a:off x="8507413" y="6242050"/>
            <a:ext cx="533400" cy="533400"/>
          </a:xfrm>
          <a:prstGeom prst="actionButtonEnd">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70626667"/>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84674"/>
                                        </p:tgtEl>
                                        <p:attrNameLst>
                                          <p:attrName>style.visibility</p:attrName>
                                        </p:attrNameLst>
                                      </p:cBhvr>
                                      <p:to>
                                        <p:strVal val="visible"/>
                                      </p:to>
                                    </p:set>
                                    <p:animEffect transition="in" filter="box(out)">
                                      <p:cBhvr>
                                        <p:cTn id="7" dur="500"/>
                                        <p:tgtEl>
                                          <p:spTgt spid="284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84683"/>
                                        </p:tgtEl>
                                        <p:attrNameLst>
                                          <p:attrName>style.visibility</p:attrName>
                                        </p:attrNameLst>
                                      </p:cBhvr>
                                      <p:to>
                                        <p:strVal val="visible"/>
                                      </p:to>
                                    </p:set>
                                    <p:animEffect transition="in" filter="box(out)">
                                      <p:cBhvr>
                                        <p:cTn id="12" dur="500"/>
                                        <p:tgtEl>
                                          <p:spTgt spid="2846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284677"/>
                                        </p:tgtEl>
                                        <p:attrNameLst>
                                          <p:attrName>style.visibility</p:attrName>
                                        </p:attrNameLst>
                                      </p:cBhvr>
                                      <p:to>
                                        <p:strVal val="visible"/>
                                      </p:to>
                                    </p:set>
                                    <p:animEffect transition="in" filter="box(out)">
                                      <p:cBhvr>
                                        <p:cTn id="17" dur="500"/>
                                        <p:tgtEl>
                                          <p:spTgt spid="2846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84684"/>
                                        </p:tgtEl>
                                        <p:attrNameLst>
                                          <p:attrName>style.visibility</p:attrName>
                                        </p:attrNameLst>
                                      </p:cBhvr>
                                      <p:to>
                                        <p:strVal val="visible"/>
                                      </p:to>
                                    </p:set>
                                    <p:animEffect transition="in" filter="box(out)">
                                      <p:cBhvr>
                                        <p:cTn id="22" dur="500"/>
                                        <p:tgtEl>
                                          <p:spTgt spid="28468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284679"/>
                                        </p:tgtEl>
                                        <p:attrNameLst>
                                          <p:attrName>style.visibility</p:attrName>
                                        </p:attrNameLst>
                                      </p:cBhvr>
                                      <p:to>
                                        <p:strVal val="visible"/>
                                      </p:to>
                                    </p:set>
                                    <p:animEffect transition="in" filter="box(out)">
                                      <p:cBhvr>
                                        <p:cTn id="27" dur="500"/>
                                        <p:tgtEl>
                                          <p:spTgt spid="28467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84685"/>
                                        </p:tgtEl>
                                        <p:attrNameLst>
                                          <p:attrName>style.visibility</p:attrName>
                                        </p:attrNameLst>
                                      </p:cBhvr>
                                      <p:to>
                                        <p:strVal val="visible"/>
                                      </p:to>
                                    </p:set>
                                    <p:animEffect transition="in" filter="box(out)">
                                      <p:cBhvr>
                                        <p:cTn id="32" dur="500"/>
                                        <p:tgtEl>
                                          <p:spTgt spid="28468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nodeType="clickEffect">
                                  <p:stCondLst>
                                    <p:cond delay="0"/>
                                  </p:stCondLst>
                                  <p:childTnLst>
                                    <p:set>
                                      <p:cBhvr>
                                        <p:cTn id="36" dur="1" fill="hold">
                                          <p:stCondLst>
                                            <p:cond delay="0"/>
                                          </p:stCondLst>
                                        </p:cTn>
                                        <p:tgtEl>
                                          <p:spTgt spid="284681"/>
                                        </p:tgtEl>
                                        <p:attrNameLst>
                                          <p:attrName>style.visibility</p:attrName>
                                        </p:attrNameLst>
                                      </p:cBhvr>
                                      <p:to>
                                        <p:strVal val="visible"/>
                                      </p:to>
                                    </p:set>
                                    <p:animEffect transition="in" filter="box(out)">
                                      <p:cBhvr>
                                        <p:cTn id="37" dur="500"/>
                                        <p:tgtEl>
                                          <p:spTgt spid="28468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84689"/>
                                        </p:tgtEl>
                                        <p:attrNameLst>
                                          <p:attrName>style.visibility</p:attrName>
                                        </p:attrNameLst>
                                      </p:cBhvr>
                                      <p:to>
                                        <p:strVal val="visible"/>
                                      </p:to>
                                    </p:set>
                                    <p:anim calcmode="lin" valueType="num">
                                      <p:cBhvr additive="base">
                                        <p:cTn id="42" dur="500" fill="hold"/>
                                        <p:tgtEl>
                                          <p:spTgt spid="284689"/>
                                        </p:tgtEl>
                                        <p:attrNameLst>
                                          <p:attrName>ppt_x</p:attrName>
                                        </p:attrNameLst>
                                      </p:cBhvr>
                                      <p:tavLst>
                                        <p:tav tm="0">
                                          <p:val>
                                            <p:strVal val="#ppt_x"/>
                                          </p:val>
                                        </p:tav>
                                        <p:tav tm="100000">
                                          <p:val>
                                            <p:strVal val="#ppt_x"/>
                                          </p:val>
                                        </p:tav>
                                      </p:tavLst>
                                    </p:anim>
                                    <p:anim calcmode="lin" valueType="num">
                                      <p:cBhvr additive="base">
                                        <p:cTn id="43" dur="500" fill="hold"/>
                                        <p:tgtEl>
                                          <p:spTgt spid="28468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animBg="1"/>
      <p:bldP spid="284683" grpId="0" animBg="1"/>
      <p:bldP spid="284684" grpId="0" animBg="1"/>
      <p:bldP spid="284685" grpId="0" animBg="1"/>
      <p:bldP spid="28468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5" name="Rectangle 3"/>
          <p:cNvSpPr>
            <a:spLocks noGrp="1" noChangeArrowheads="1"/>
          </p:cNvSpPr>
          <p:nvPr>
            <p:ph idx="1"/>
          </p:nvPr>
        </p:nvSpPr>
        <p:spPr>
          <a:xfrm>
            <a:off x="533400" y="1905000"/>
            <a:ext cx="8382000" cy="1295400"/>
          </a:xfrm>
        </p:spPr>
        <p:txBody>
          <a:bodyPr/>
          <a:lstStyle/>
          <a:p>
            <a:pPr>
              <a:buFont typeface="Wingdings" pitchFamily="2" charset="2"/>
              <a:buNone/>
            </a:pPr>
            <a:r>
              <a:rPr lang="en-US" altLang="en-US">
                <a:solidFill>
                  <a:srgbClr val="000000"/>
                </a:solidFill>
                <a:effectLst>
                  <a:outerShdw blurRad="38100" dist="38100" dir="2700000" algn="tl">
                    <a:srgbClr val="C0C0C0"/>
                  </a:outerShdw>
                </a:effectLst>
              </a:rPr>
              <a:t>I</a:t>
            </a:r>
            <a:r>
              <a:rPr lang="en-US" altLang="en-US" baseline="-25000">
                <a:solidFill>
                  <a:srgbClr val="000000"/>
                </a:solidFill>
                <a:effectLst>
                  <a:outerShdw blurRad="38100" dist="38100" dir="2700000" algn="tl">
                    <a:srgbClr val="C0C0C0"/>
                  </a:outerShdw>
                </a:effectLst>
              </a:rPr>
              <a:t>0</a:t>
            </a:r>
            <a:r>
              <a:rPr lang="en-US" altLang="en-US">
                <a:solidFill>
                  <a:srgbClr val="000000"/>
                </a:solidFill>
                <a:effectLst>
                  <a:outerShdw blurRad="38100" dist="38100" dir="2700000" algn="tl">
                    <a:srgbClr val="C0C0C0"/>
                  </a:outerShdw>
                </a:effectLst>
              </a:rPr>
              <a:t> = 5 (A); f = 50 (Hz); T = 0,02 (s)</a:t>
            </a:r>
          </a:p>
          <a:p>
            <a:pPr>
              <a:buFont typeface="Wingdings" pitchFamily="2" charset="2"/>
              <a:buNone/>
            </a:pPr>
            <a:r>
              <a:rPr lang="el-GR" altLang="en-US">
                <a:solidFill>
                  <a:srgbClr val="000000"/>
                </a:solidFill>
                <a:effectLst>
                  <a:outerShdw blurRad="38100" dist="38100" dir="2700000" algn="tl">
                    <a:srgbClr val="C0C0C0"/>
                  </a:outerShdw>
                </a:effectLst>
              </a:rPr>
              <a:t>ω</a:t>
            </a:r>
            <a:r>
              <a:rPr lang="en-US" altLang="en-US">
                <a:solidFill>
                  <a:srgbClr val="000000"/>
                </a:solidFill>
                <a:effectLst>
                  <a:outerShdw blurRad="38100" dist="38100" dir="2700000" algn="tl">
                    <a:srgbClr val="C0C0C0"/>
                  </a:outerShdw>
                </a:effectLst>
              </a:rPr>
              <a:t> = 100 </a:t>
            </a:r>
            <a:r>
              <a:rPr lang="ru-RU" altLang="en-US">
                <a:solidFill>
                  <a:srgbClr val="000000"/>
                </a:solidFill>
                <a:effectLst>
                  <a:outerShdw blurRad="38100" dist="38100" dir="2700000" algn="tl">
                    <a:srgbClr val="C0C0C0"/>
                  </a:outerShdw>
                </a:effectLst>
              </a:rPr>
              <a:t>Л</a:t>
            </a:r>
            <a:r>
              <a:rPr lang="en-US" altLang="en-US">
                <a:solidFill>
                  <a:srgbClr val="000000"/>
                </a:solidFill>
                <a:effectLst>
                  <a:outerShdw blurRad="38100" dist="38100" dir="2700000" algn="tl">
                    <a:srgbClr val="C0C0C0"/>
                  </a:outerShdw>
                </a:effectLst>
              </a:rPr>
              <a:t> (rad/s); </a:t>
            </a:r>
            <a:r>
              <a:rPr lang="el-GR" altLang="en-US">
                <a:solidFill>
                  <a:srgbClr val="000000"/>
                </a:solidFill>
                <a:effectLst>
                  <a:outerShdw blurRad="38100" dist="38100" dir="2700000" algn="tl">
                    <a:srgbClr val="C0C0C0"/>
                  </a:outerShdw>
                </a:effectLst>
              </a:rPr>
              <a:t>φ</a:t>
            </a:r>
            <a:r>
              <a:rPr lang="en-US" altLang="en-US">
                <a:solidFill>
                  <a:srgbClr val="000000"/>
                </a:solidFill>
                <a:effectLst>
                  <a:outerShdw blurRad="38100" dist="38100" dir="2700000" algn="tl">
                    <a:srgbClr val="C0C0C0"/>
                  </a:outerShdw>
                </a:effectLst>
              </a:rPr>
              <a:t> = </a:t>
            </a:r>
            <a:r>
              <a:rPr lang="ru-RU" altLang="en-US">
                <a:solidFill>
                  <a:srgbClr val="000000"/>
                </a:solidFill>
                <a:effectLst>
                  <a:outerShdw blurRad="38100" dist="38100" dir="2700000" algn="tl">
                    <a:srgbClr val="C0C0C0"/>
                  </a:outerShdw>
                </a:effectLst>
              </a:rPr>
              <a:t>Л</a:t>
            </a:r>
            <a:r>
              <a:rPr lang="en-US" altLang="en-US">
                <a:solidFill>
                  <a:srgbClr val="000000"/>
                </a:solidFill>
                <a:effectLst>
                  <a:outerShdw blurRad="38100" dist="38100" dir="2700000" algn="tl">
                    <a:srgbClr val="C0C0C0"/>
                  </a:outerShdw>
                </a:effectLst>
              </a:rPr>
              <a:t>/4 (rad)</a:t>
            </a:r>
          </a:p>
          <a:p>
            <a:endParaRPr lang="en-US" altLang="en-US">
              <a:solidFill>
                <a:srgbClr val="000000"/>
              </a:solidFill>
              <a:effectLst>
                <a:outerShdw blurRad="38100" dist="38100" dir="2700000" algn="tl">
                  <a:srgbClr val="C0C0C0"/>
                </a:outerShdw>
              </a:effectLst>
            </a:endParaRPr>
          </a:p>
          <a:p>
            <a:endParaRPr lang="el-GR" altLang="en-US">
              <a:solidFill>
                <a:srgbClr val="000000"/>
              </a:solidFill>
              <a:effectLst>
                <a:outerShdw blurRad="38100" dist="38100" dir="2700000" algn="tl">
                  <a:srgbClr val="C0C0C0"/>
                </a:outerShdw>
              </a:effectLst>
            </a:endParaRPr>
          </a:p>
        </p:txBody>
      </p:sp>
      <p:graphicFrame>
        <p:nvGraphicFramePr>
          <p:cNvPr id="289796" name="Object 4"/>
          <p:cNvGraphicFramePr>
            <a:graphicFrameLocks noChangeAspect="1"/>
          </p:cNvGraphicFramePr>
          <p:nvPr/>
        </p:nvGraphicFramePr>
        <p:xfrm>
          <a:off x="2432050" y="649288"/>
          <a:ext cx="5187950" cy="1027112"/>
        </p:xfrm>
        <a:graphic>
          <a:graphicData uri="http://schemas.openxmlformats.org/presentationml/2006/ole">
            <mc:AlternateContent xmlns:mc="http://schemas.openxmlformats.org/markup-compatibility/2006">
              <mc:Choice xmlns:v="urn:schemas-microsoft-com:vml" Requires="v">
                <p:oleObj spid="_x0000_s4104" name="Equation" r:id="rId3" imgW="1473120" imgH="431640" progId="Equation.3">
                  <p:embed/>
                </p:oleObj>
              </mc:Choice>
              <mc:Fallback>
                <p:oleObj name="Equation" r:id="rId3" imgW="147312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2050" y="649288"/>
                        <a:ext cx="5187950" cy="1027112"/>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9797" name="Rectangle 5"/>
          <p:cNvSpPr>
            <a:spLocks noChangeArrowheads="1"/>
          </p:cNvSpPr>
          <p:nvPr/>
        </p:nvSpPr>
        <p:spPr bwMode="auto">
          <a:xfrm>
            <a:off x="1219200" y="1030288"/>
            <a:ext cx="609600" cy="5334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a:solidFill>
                  <a:srgbClr val="000000"/>
                </a:solidFill>
              </a:rPr>
              <a:t>a)</a:t>
            </a:r>
          </a:p>
        </p:txBody>
      </p:sp>
      <p:sp>
        <p:nvSpPr>
          <p:cNvPr id="289800" name="Rectangle 8"/>
          <p:cNvSpPr>
            <a:spLocks noChangeArrowheads="1"/>
          </p:cNvSpPr>
          <p:nvPr/>
        </p:nvSpPr>
        <p:spPr bwMode="auto">
          <a:xfrm>
            <a:off x="457200" y="5562600"/>
            <a:ext cx="4038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lvl1pPr marL="342900" indent="-342900">
              <a:spcBef>
                <a:spcPct val="20000"/>
              </a:spcBef>
              <a:buClr>
                <a:schemeClr val="hlink"/>
              </a:buClr>
              <a:buSzPct val="70000"/>
              <a:buFont typeface="Wingdings" pitchFamily="2" charset="2"/>
              <a:buChar char="u"/>
              <a:defRPr sz="2800">
                <a:solidFill>
                  <a:schemeClr val="tx1"/>
                </a:solidFill>
                <a:effectLst>
                  <a:outerShdw blurRad="38100" dist="38100" dir="2700000" algn="tl">
                    <a:srgbClr val="C0C0C0"/>
                  </a:outerShdw>
                </a:effectLst>
                <a:latin typeface="Verdana" pitchFamily="34" charset="0"/>
              </a:defRPr>
            </a:lvl1pPr>
            <a:lvl2pPr marL="742950" indent="-285750">
              <a:spcBef>
                <a:spcPct val="20000"/>
              </a:spcBef>
              <a:buChar char="–"/>
              <a:defRPr sz="2400">
                <a:solidFill>
                  <a:schemeClr val="tx1"/>
                </a:solidFill>
                <a:effectLst>
                  <a:outerShdw blurRad="38100" dist="38100" dir="2700000" algn="tl">
                    <a:srgbClr val="C0C0C0"/>
                  </a:outerShdw>
                </a:effectLst>
                <a:latin typeface="Verdana" pitchFamily="34" charset="0"/>
              </a:defRPr>
            </a:lvl2pPr>
            <a:lvl3pPr marL="1143000" indent="-228600">
              <a:spcBef>
                <a:spcPct val="20000"/>
              </a:spcBef>
              <a:buClr>
                <a:schemeClr val="tx2"/>
              </a:buClr>
              <a:buSzPct val="70000"/>
              <a:buFont typeface="Wingdings" pitchFamily="2" charset="2"/>
              <a:buChar char="u"/>
              <a:defRPr sz="2000">
                <a:solidFill>
                  <a:schemeClr val="tx1"/>
                </a:solidFill>
                <a:effectLst>
                  <a:outerShdw blurRad="38100" dist="38100" dir="2700000" algn="tl">
                    <a:srgbClr val="C0C0C0"/>
                  </a:outerShdw>
                </a:effectLst>
                <a:latin typeface="Verdana" pitchFamily="34" charset="0"/>
              </a:defRPr>
            </a:lvl3pPr>
            <a:lvl4pPr marL="1600200" indent="-228600">
              <a:spcBef>
                <a:spcPct val="20000"/>
              </a:spcBef>
              <a:buChar char="–"/>
              <a:defRPr>
                <a:solidFill>
                  <a:schemeClr val="tx1"/>
                </a:solidFill>
                <a:effectLst>
                  <a:outerShdw blurRad="38100" dist="38100" dir="2700000" algn="tl">
                    <a:srgbClr val="C0C0C0"/>
                  </a:outerShdw>
                </a:effectLst>
                <a:latin typeface="Verdana" pitchFamily="34" charset="0"/>
              </a:defRPr>
            </a:lvl4pPr>
            <a:lvl5pPr marL="2057400" indent="-228600">
              <a:spcBef>
                <a:spcPct val="20000"/>
              </a:spcBef>
              <a:buClr>
                <a:schemeClr val="folHlink"/>
              </a:buClr>
              <a:buSzPct val="70000"/>
              <a:buFont typeface="Wingdings" pitchFamily="2" charset="2"/>
              <a:buChar char="u"/>
              <a:defRPr>
                <a:solidFill>
                  <a:schemeClr val="tx1"/>
                </a:solidFill>
                <a:effectLst>
                  <a:outerShdw blurRad="38100" dist="38100" dir="2700000" algn="tl">
                    <a:srgbClr val="C0C0C0"/>
                  </a:outerShdw>
                </a:effectLst>
                <a:latin typeface="Verdana" pitchFamily="34" charset="0"/>
              </a:defRPr>
            </a:lvl5pPr>
            <a:lvl6pPr marL="2514600" indent="-228600" fontAlgn="base">
              <a:spcBef>
                <a:spcPct val="20000"/>
              </a:spcBef>
              <a:spcAft>
                <a:spcPct val="0"/>
              </a:spcAft>
              <a:buClr>
                <a:schemeClr val="folHlink"/>
              </a:buClr>
              <a:buSzPct val="70000"/>
              <a:buFont typeface="Wingdings" pitchFamily="2" charset="2"/>
              <a:buChar char="u"/>
              <a:defRPr>
                <a:solidFill>
                  <a:schemeClr val="tx1"/>
                </a:solidFill>
                <a:effectLst>
                  <a:outerShdw blurRad="38100" dist="38100" dir="2700000" algn="tl">
                    <a:srgbClr val="C0C0C0"/>
                  </a:outerShdw>
                </a:effectLst>
                <a:latin typeface="Verdana" pitchFamily="34" charset="0"/>
              </a:defRPr>
            </a:lvl6pPr>
            <a:lvl7pPr marL="2971800" indent="-228600" fontAlgn="base">
              <a:spcBef>
                <a:spcPct val="20000"/>
              </a:spcBef>
              <a:spcAft>
                <a:spcPct val="0"/>
              </a:spcAft>
              <a:buClr>
                <a:schemeClr val="folHlink"/>
              </a:buClr>
              <a:buSzPct val="70000"/>
              <a:buFont typeface="Wingdings" pitchFamily="2" charset="2"/>
              <a:buChar char="u"/>
              <a:defRPr>
                <a:solidFill>
                  <a:schemeClr val="tx1"/>
                </a:solidFill>
                <a:effectLst>
                  <a:outerShdw blurRad="38100" dist="38100" dir="2700000" algn="tl">
                    <a:srgbClr val="C0C0C0"/>
                  </a:outerShdw>
                </a:effectLst>
                <a:latin typeface="Verdana" pitchFamily="34" charset="0"/>
              </a:defRPr>
            </a:lvl7pPr>
            <a:lvl8pPr marL="3429000" indent="-228600" fontAlgn="base">
              <a:spcBef>
                <a:spcPct val="20000"/>
              </a:spcBef>
              <a:spcAft>
                <a:spcPct val="0"/>
              </a:spcAft>
              <a:buClr>
                <a:schemeClr val="folHlink"/>
              </a:buClr>
              <a:buSzPct val="70000"/>
              <a:buFont typeface="Wingdings" pitchFamily="2" charset="2"/>
              <a:buChar char="u"/>
              <a:defRPr>
                <a:solidFill>
                  <a:schemeClr val="tx1"/>
                </a:solidFill>
                <a:effectLst>
                  <a:outerShdw blurRad="38100" dist="38100" dir="2700000" algn="tl">
                    <a:srgbClr val="C0C0C0"/>
                  </a:outerShdw>
                </a:effectLst>
                <a:latin typeface="Verdana" pitchFamily="34" charset="0"/>
              </a:defRPr>
            </a:lvl8pPr>
            <a:lvl9pPr marL="3886200" indent="-228600" fontAlgn="base">
              <a:spcBef>
                <a:spcPct val="20000"/>
              </a:spcBef>
              <a:spcAft>
                <a:spcPct val="0"/>
              </a:spcAft>
              <a:buClr>
                <a:schemeClr val="folHlink"/>
              </a:buClr>
              <a:buSzPct val="70000"/>
              <a:buFont typeface="Wingdings" pitchFamily="2" charset="2"/>
              <a:buChar char="u"/>
              <a:defRPr>
                <a:solidFill>
                  <a:schemeClr val="tx1"/>
                </a:solidFill>
                <a:effectLst>
                  <a:outerShdw blurRad="38100" dist="38100" dir="2700000" algn="tl">
                    <a:srgbClr val="C0C0C0"/>
                  </a:outerShdw>
                </a:effectLst>
                <a:latin typeface="Verdana" pitchFamily="34" charset="0"/>
              </a:defRPr>
            </a:lvl9pPr>
          </a:lstStyle>
          <a:p>
            <a:pPr eaLnBrk="1" hangingPunct="1">
              <a:buFont typeface="Wingdings" pitchFamily="2" charset="2"/>
              <a:buNone/>
            </a:pPr>
            <a:r>
              <a:rPr lang="el-GR" altLang="en-US">
                <a:solidFill>
                  <a:srgbClr val="000000"/>
                </a:solidFill>
              </a:rPr>
              <a:t>ω</a:t>
            </a:r>
            <a:r>
              <a:rPr lang="en-US" altLang="en-US">
                <a:solidFill>
                  <a:srgbClr val="000000"/>
                </a:solidFill>
              </a:rPr>
              <a:t> = 100 </a:t>
            </a:r>
            <a:r>
              <a:rPr lang="ru-RU" altLang="en-US">
                <a:solidFill>
                  <a:srgbClr val="000000"/>
                </a:solidFill>
              </a:rPr>
              <a:t>Л</a:t>
            </a:r>
            <a:r>
              <a:rPr lang="en-US" altLang="en-US">
                <a:solidFill>
                  <a:srgbClr val="000000"/>
                </a:solidFill>
              </a:rPr>
              <a:t> (rad/s);</a:t>
            </a:r>
          </a:p>
          <a:p>
            <a:pPr eaLnBrk="1" hangingPunct="1"/>
            <a:endParaRPr lang="el-GR" altLang="en-US">
              <a:solidFill>
                <a:srgbClr val="000000"/>
              </a:solidFill>
            </a:endParaRPr>
          </a:p>
        </p:txBody>
      </p:sp>
      <p:graphicFrame>
        <p:nvGraphicFramePr>
          <p:cNvPr id="289801" name="Object 9"/>
          <p:cNvGraphicFramePr>
            <a:graphicFrameLocks noChangeAspect="1"/>
          </p:cNvGraphicFramePr>
          <p:nvPr/>
        </p:nvGraphicFramePr>
        <p:xfrm>
          <a:off x="2344738" y="3505200"/>
          <a:ext cx="5057775" cy="990600"/>
        </p:xfrm>
        <a:graphic>
          <a:graphicData uri="http://schemas.openxmlformats.org/presentationml/2006/ole">
            <mc:AlternateContent xmlns:mc="http://schemas.openxmlformats.org/markup-compatibility/2006">
              <mc:Choice xmlns:v="urn:schemas-microsoft-com:vml" Requires="v">
                <p:oleObj spid="_x0000_s4105" name="Equation" r:id="rId5" imgW="1663560" imgH="431640" progId="Equation.3">
                  <p:embed/>
                </p:oleObj>
              </mc:Choice>
              <mc:Fallback>
                <p:oleObj name="Equation" r:id="rId5" imgW="166356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4738" y="3505200"/>
                        <a:ext cx="5057775" cy="9906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9802" name="Rectangle 10"/>
          <p:cNvSpPr>
            <a:spLocks noChangeArrowheads="1"/>
          </p:cNvSpPr>
          <p:nvPr/>
        </p:nvSpPr>
        <p:spPr bwMode="auto">
          <a:xfrm>
            <a:off x="1143000" y="3765550"/>
            <a:ext cx="609600" cy="5334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a:solidFill>
                  <a:srgbClr val="000000"/>
                </a:solidFill>
              </a:rPr>
              <a:t>b)</a:t>
            </a:r>
          </a:p>
        </p:txBody>
      </p:sp>
      <p:grpSp>
        <p:nvGrpSpPr>
          <p:cNvPr id="289808" name="Group 16"/>
          <p:cNvGrpSpPr>
            <a:grpSpLocks/>
          </p:cNvGrpSpPr>
          <p:nvPr/>
        </p:nvGrpSpPr>
        <p:grpSpPr bwMode="auto">
          <a:xfrm>
            <a:off x="304800" y="4860925"/>
            <a:ext cx="3581400" cy="579438"/>
            <a:chOff x="192" y="3062"/>
            <a:chExt cx="2256" cy="365"/>
          </a:xfrm>
        </p:grpSpPr>
        <p:sp>
          <p:nvSpPr>
            <p:cNvPr id="289803" name="Text Box 11"/>
            <p:cNvSpPr txBox="1">
              <a:spLocks noChangeArrowheads="1"/>
            </p:cNvSpPr>
            <p:nvPr/>
          </p:nvSpPr>
          <p:spPr bwMode="auto">
            <a:xfrm>
              <a:off x="192" y="3062"/>
              <a:ext cx="225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20000"/>
                </a:spcBef>
                <a:buClr>
                  <a:schemeClr val="hlink"/>
                </a:buClr>
                <a:buSzPct val="70000"/>
                <a:buFont typeface="Wingdings" pitchFamily="2" charset="2"/>
                <a:buNone/>
              </a:pPr>
              <a:r>
                <a:rPr lang="en-US" altLang="en-US" sz="3200">
                  <a:solidFill>
                    <a:srgbClr val="000000"/>
                  </a:solidFill>
                  <a:effectLst>
                    <a:outerShdw blurRad="38100" dist="38100" dir="2700000" algn="tl">
                      <a:srgbClr val="C0C0C0"/>
                    </a:outerShdw>
                  </a:effectLst>
                  <a:latin typeface="Verdana" pitchFamily="34" charset="0"/>
                </a:rPr>
                <a:t>I</a:t>
              </a:r>
              <a:r>
                <a:rPr lang="en-US" altLang="en-US" sz="3200" baseline="-25000">
                  <a:solidFill>
                    <a:srgbClr val="000000"/>
                  </a:solidFill>
                  <a:effectLst>
                    <a:outerShdw blurRad="38100" dist="38100" dir="2700000" algn="tl">
                      <a:srgbClr val="C0C0C0"/>
                    </a:outerShdw>
                  </a:effectLst>
                  <a:latin typeface="Verdana" pitchFamily="34" charset="0"/>
                </a:rPr>
                <a:t>0</a:t>
              </a:r>
              <a:r>
                <a:rPr lang="en-US" altLang="en-US" sz="3200">
                  <a:solidFill>
                    <a:srgbClr val="000000"/>
                  </a:solidFill>
                  <a:effectLst>
                    <a:outerShdw blurRad="38100" dist="38100" dir="2700000" algn="tl">
                      <a:srgbClr val="C0C0C0"/>
                    </a:outerShdw>
                  </a:effectLst>
                  <a:latin typeface="Verdana" pitchFamily="34" charset="0"/>
                </a:rPr>
                <a:t> =        (A);</a:t>
              </a:r>
              <a:endParaRPr lang="en-US" altLang="en-US" sz="3200">
                <a:solidFill>
                  <a:srgbClr val="000000"/>
                </a:solidFill>
                <a:latin typeface="Verdana" pitchFamily="34" charset="0"/>
              </a:endParaRPr>
            </a:p>
          </p:txBody>
        </p:sp>
        <p:graphicFrame>
          <p:nvGraphicFramePr>
            <p:cNvPr id="289804" name="Object 12"/>
            <p:cNvGraphicFramePr>
              <a:graphicFrameLocks noChangeAspect="1"/>
            </p:cNvGraphicFramePr>
            <p:nvPr/>
          </p:nvGraphicFramePr>
          <p:xfrm>
            <a:off x="829" y="3071"/>
            <a:ext cx="647" cy="337"/>
          </p:xfrm>
          <a:graphic>
            <a:graphicData uri="http://schemas.openxmlformats.org/presentationml/2006/ole">
              <mc:AlternateContent xmlns:mc="http://schemas.openxmlformats.org/markup-compatibility/2006">
                <mc:Choice xmlns:v="urn:schemas-microsoft-com:vml" Requires="v">
                  <p:oleObj spid="_x0000_s4106" name="Equation" r:id="rId7" imgW="317160" imgH="215640" progId="Equation.3">
                    <p:embed/>
                  </p:oleObj>
                </mc:Choice>
                <mc:Fallback>
                  <p:oleObj name="Equation" r:id="rId7" imgW="31716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9" y="3071"/>
                          <a:ext cx="647" cy="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89805" name="Rectangle 13"/>
          <p:cNvSpPr>
            <a:spLocks noChangeArrowheads="1"/>
          </p:cNvSpPr>
          <p:nvPr/>
        </p:nvSpPr>
        <p:spPr bwMode="auto">
          <a:xfrm>
            <a:off x="6440488" y="4953000"/>
            <a:ext cx="20875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itchFamily="2" charset="2"/>
              <a:buNone/>
            </a:pPr>
            <a:r>
              <a:rPr lang="en-US" altLang="en-US" sz="3200">
                <a:solidFill>
                  <a:srgbClr val="000000"/>
                </a:solidFill>
                <a:effectLst>
                  <a:outerShdw blurRad="38100" dist="38100" dir="2700000" algn="tl">
                    <a:srgbClr val="C0C0C0"/>
                  </a:outerShdw>
                </a:effectLst>
              </a:rPr>
              <a:t>f = 50 (Hz)</a:t>
            </a:r>
          </a:p>
        </p:txBody>
      </p:sp>
      <p:sp>
        <p:nvSpPr>
          <p:cNvPr id="289806" name="Rectangle 14"/>
          <p:cNvSpPr>
            <a:spLocks noChangeArrowheads="1"/>
          </p:cNvSpPr>
          <p:nvPr/>
        </p:nvSpPr>
        <p:spPr bwMode="auto">
          <a:xfrm>
            <a:off x="3657600" y="4876800"/>
            <a:ext cx="2438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20000"/>
              </a:spcBef>
              <a:buClr>
                <a:schemeClr val="hlink"/>
              </a:buClr>
              <a:buSzPct val="70000"/>
              <a:buFont typeface="Wingdings" pitchFamily="2" charset="2"/>
              <a:buNone/>
            </a:pPr>
            <a:r>
              <a:rPr lang="en-US" altLang="en-US" sz="3200">
                <a:solidFill>
                  <a:srgbClr val="000000"/>
                </a:solidFill>
                <a:effectLst>
                  <a:outerShdw blurRad="38100" dist="38100" dir="2700000" algn="tl">
                    <a:srgbClr val="C0C0C0"/>
                  </a:outerShdw>
                </a:effectLst>
              </a:rPr>
              <a:t>T = 0,02 (s);</a:t>
            </a:r>
          </a:p>
        </p:txBody>
      </p:sp>
      <p:sp>
        <p:nvSpPr>
          <p:cNvPr id="289807" name="Rectangle 15"/>
          <p:cNvSpPr>
            <a:spLocks noChangeArrowheads="1"/>
          </p:cNvSpPr>
          <p:nvPr/>
        </p:nvSpPr>
        <p:spPr bwMode="auto">
          <a:xfrm>
            <a:off x="4724400" y="5486400"/>
            <a:ext cx="2765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20000"/>
              </a:spcBef>
              <a:buClr>
                <a:schemeClr val="hlink"/>
              </a:buClr>
              <a:buSzPct val="70000"/>
              <a:buFont typeface="Wingdings" pitchFamily="2" charset="2"/>
              <a:buNone/>
            </a:pPr>
            <a:r>
              <a:rPr lang="el-GR" altLang="en-US" sz="3200">
                <a:solidFill>
                  <a:srgbClr val="000000"/>
                </a:solidFill>
                <a:effectLst>
                  <a:outerShdw blurRad="38100" dist="38100" dir="2700000" algn="tl">
                    <a:srgbClr val="C0C0C0"/>
                  </a:outerShdw>
                </a:effectLst>
              </a:rPr>
              <a:t>φ</a:t>
            </a:r>
            <a:r>
              <a:rPr lang="en-US" altLang="en-US" sz="3200">
                <a:solidFill>
                  <a:srgbClr val="000000"/>
                </a:solidFill>
                <a:effectLst>
                  <a:outerShdw blurRad="38100" dist="38100" dir="2700000" algn="tl">
                    <a:srgbClr val="C0C0C0"/>
                  </a:outerShdw>
                </a:effectLst>
              </a:rPr>
              <a:t> = -</a:t>
            </a:r>
            <a:r>
              <a:rPr lang="ru-RU" altLang="en-US" sz="3200">
                <a:solidFill>
                  <a:srgbClr val="000000"/>
                </a:solidFill>
                <a:effectLst>
                  <a:outerShdw blurRad="38100" dist="38100" dir="2700000" algn="tl">
                    <a:srgbClr val="C0C0C0"/>
                  </a:outerShdw>
                </a:effectLst>
              </a:rPr>
              <a:t>Л</a:t>
            </a:r>
            <a:r>
              <a:rPr lang="en-US" altLang="en-US" sz="3200">
                <a:solidFill>
                  <a:srgbClr val="000000"/>
                </a:solidFill>
                <a:effectLst>
                  <a:outerShdw blurRad="38100" dist="38100" dir="2700000" algn="tl">
                    <a:srgbClr val="C0C0C0"/>
                  </a:outerShdw>
                </a:effectLst>
              </a:rPr>
              <a:t>/3 (rad)</a:t>
            </a:r>
          </a:p>
        </p:txBody>
      </p:sp>
    </p:spTree>
    <p:extLst>
      <p:ext uri="{BB962C8B-B14F-4D97-AF65-F5344CB8AC3E}">
        <p14:creationId xmlns:p14="http://schemas.microsoft.com/office/powerpoint/2010/main" val="4275650719"/>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89796"/>
                                        </p:tgtEl>
                                        <p:attrNameLst>
                                          <p:attrName>style.visibility</p:attrName>
                                        </p:attrNameLst>
                                      </p:cBhvr>
                                      <p:to>
                                        <p:strVal val="visible"/>
                                      </p:to>
                                    </p:set>
                                    <p:animEffect transition="in" filter="box(in)">
                                      <p:cBhvr>
                                        <p:cTn id="7" dur="500"/>
                                        <p:tgtEl>
                                          <p:spTgt spid="28979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89797"/>
                                        </p:tgtEl>
                                        <p:attrNameLst>
                                          <p:attrName>style.visibility</p:attrName>
                                        </p:attrNameLst>
                                      </p:cBhvr>
                                      <p:to>
                                        <p:strVal val="visible"/>
                                      </p:to>
                                    </p:set>
                                    <p:animEffect transition="in" filter="box(in)">
                                      <p:cBhvr>
                                        <p:cTn id="10" dur="500"/>
                                        <p:tgtEl>
                                          <p:spTgt spid="28979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289795">
                                            <p:txEl>
                                              <p:pRg st="0" end="0"/>
                                            </p:txEl>
                                          </p:spTgt>
                                        </p:tgtEl>
                                        <p:attrNameLst>
                                          <p:attrName>style.visibility</p:attrName>
                                        </p:attrNameLst>
                                      </p:cBhvr>
                                      <p:to>
                                        <p:strVal val="visible"/>
                                      </p:to>
                                    </p:set>
                                    <p:animEffect transition="in" filter="diamond(in)">
                                      <p:cBhvr>
                                        <p:cTn id="15" dur="2000"/>
                                        <p:tgtEl>
                                          <p:spTgt spid="28979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89795">
                                            <p:txEl>
                                              <p:pRg st="1" end="1"/>
                                            </p:txEl>
                                          </p:spTgt>
                                        </p:tgtEl>
                                        <p:attrNameLst>
                                          <p:attrName>style.visibility</p:attrName>
                                        </p:attrNameLst>
                                      </p:cBhvr>
                                      <p:to>
                                        <p:strVal val="visible"/>
                                      </p:to>
                                    </p:set>
                                    <p:animEffect transition="in" filter="fade">
                                      <p:cBhvr>
                                        <p:cTn id="20" dur="500"/>
                                        <p:tgtEl>
                                          <p:spTgt spid="28979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9802"/>
                                        </p:tgtEl>
                                        <p:attrNameLst>
                                          <p:attrName>style.visibility</p:attrName>
                                        </p:attrNameLst>
                                      </p:cBhvr>
                                      <p:to>
                                        <p:strVal val="visible"/>
                                      </p:to>
                                    </p:set>
                                    <p:anim calcmode="lin" valueType="num">
                                      <p:cBhvr additive="base">
                                        <p:cTn id="25" dur="500" fill="hold"/>
                                        <p:tgtEl>
                                          <p:spTgt spid="289802"/>
                                        </p:tgtEl>
                                        <p:attrNameLst>
                                          <p:attrName>ppt_x</p:attrName>
                                        </p:attrNameLst>
                                      </p:cBhvr>
                                      <p:tavLst>
                                        <p:tav tm="0">
                                          <p:val>
                                            <p:strVal val="#ppt_x"/>
                                          </p:val>
                                        </p:tav>
                                        <p:tav tm="100000">
                                          <p:val>
                                            <p:strVal val="#ppt_x"/>
                                          </p:val>
                                        </p:tav>
                                      </p:tavLst>
                                    </p:anim>
                                    <p:anim calcmode="lin" valueType="num">
                                      <p:cBhvr additive="base">
                                        <p:cTn id="26" dur="500" fill="hold"/>
                                        <p:tgtEl>
                                          <p:spTgt spid="28980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89801"/>
                                        </p:tgtEl>
                                        <p:attrNameLst>
                                          <p:attrName>style.visibility</p:attrName>
                                        </p:attrNameLst>
                                      </p:cBhvr>
                                      <p:to>
                                        <p:strVal val="visible"/>
                                      </p:to>
                                    </p:set>
                                    <p:anim calcmode="lin" valueType="num">
                                      <p:cBhvr additive="base">
                                        <p:cTn id="29" dur="500" fill="hold"/>
                                        <p:tgtEl>
                                          <p:spTgt spid="289801"/>
                                        </p:tgtEl>
                                        <p:attrNameLst>
                                          <p:attrName>ppt_x</p:attrName>
                                        </p:attrNameLst>
                                      </p:cBhvr>
                                      <p:tavLst>
                                        <p:tav tm="0">
                                          <p:val>
                                            <p:strVal val="#ppt_x"/>
                                          </p:val>
                                        </p:tav>
                                        <p:tav tm="100000">
                                          <p:val>
                                            <p:strVal val="#ppt_x"/>
                                          </p:val>
                                        </p:tav>
                                      </p:tavLst>
                                    </p:anim>
                                    <p:anim calcmode="lin" valueType="num">
                                      <p:cBhvr additive="base">
                                        <p:cTn id="30" dur="500" fill="hold"/>
                                        <p:tgtEl>
                                          <p:spTgt spid="289801"/>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nodeType="clickEffect">
                                  <p:stCondLst>
                                    <p:cond delay="0"/>
                                  </p:stCondLst>
                                  <p:childTnLst>
                                    <p:set>
                                      <p:cBhvr>
                                        <p:cTn id="34" dur="1" fill="hold">
                                          <p:stCondLst>
                                            <p:cond delay="0"/>
                                          </p:stCondLst>
                                        </p:cTn>
                                        <p:tgtEl>
                                          <p:spTgt spid="289808"/>
                                        </p:tgtEl>
                                        <p:attrNameLst>
                                          <p:attrName>style.visibility</p:attrName>
                                        </p:attrNameLst>
                                      </p:cBhvr>
                                      <p:to>
                                        <p:strVal val="visible"/>
                                      </p:to>
                                    </p:set>
                                    <p:animEffect transition="in" filter="box(in)">
                                      <p:cBhvr>
                                        <p:cTn id="35" dur="500"/>
                                        <p:tgtEl>
                                          <p:spTgt spid="28980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289806"/>
                                        </p:tgtEl>
                                        <p:attrNameLst>
                                          <p:attrName>style.visibility</p:attrName>
                                        </p:attrNameLst>
                                      </p:cBhvr>
                                      <p:to>
                                        <p:strVal val="visible"/>
                                      </p:to>
                                    </p:set>
                                    <p:animEffect transition="in" filter="box(in)">
                                      <p:cBhvr>
                                        <p:cTn id="40" dur="500"/>
                                        <p:tgtEl>
                                          <p:spTgt spid="28980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289805"/>
                                        </p:tgtEl>
                                        <p:attrNameLst>
                                          <p:attrName>style.visibility</p:attrName>
                                        </p:attrNameLst>
                                      </p:cBhvr>
                                      <p:to>
                                        <p:strVal val="visible"/>
                                      </p:to>
                                    </p:set>
                                    <p:animEffect transition="in" filter="diamond(in)">
                                      <p:cBhvr>
                                        <p:cTn id="45" dur="2000"/>
                                        <p:tgtEl>
                                          <p:spTgt spid="28980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8" presetClass="entr" presetSubtype="16" fill="hold" grpId="0" nodeType="clickEffect">
                                  <p:stCondLst>
                                    <p:cond delay="0"/>
                                  </p:stCondLst>
                                  <p:childTnLst>
                                    <p:set>
                                      <p:cBhvr>
                                        <p:cTn id="49" dur="1" fill="hold">
                                          <p:stCondLst>
                                            <p:cond delay="0"/>
                                          </p:stCondLst>
                                        </p:cTn>
                                        <p:tgtEl>
                                          <p:spTgt spid="289800">
                                            <p:txEl>
                                              <p:pRg st="0" end="0"/>
                                            </p:txEl>
                                          </p:spTgt>
                                        </p:tgtEl>
                                        <p:attrNameLst>
                                          <p:attrName>style.visibility</p:attrName>
                                        </p:attrNameLst>
                                      </p:cBhvr>
                                      <p:to>
                                        <p:strVal val="visible"/>
                                      </p:to>
                                    </p:set>
                                    <p:animEffect transition="in" filter="diamond(in)">
                                      <p:cBhvr>
                                        <p:cTn id="50" dur="2000"/>
                                        <p:tgtEl>
                                          <p:spTgt spid="289800">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289807"/>
                                        </p:tgtEl>
                                        <p:attrNameLst>
                                          <p:attrName>style.visibility</p:attrName>
                                        </p:attrNameLst>
                                      </p:cBhvr>
                                      <p:to>
                                        <p:strVal val="visible"/>
                                      </p:to>
                                    </p:set>
                                    <p:animEffect transition="in" filter="box(in)">
                                      <p:cBhvr>
                                        <p:cTn id="55" dur="500"/>
                                        <p:tgtEl>
                                          <p:spTgt spid="289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p:bldP spid="289797" grpId="0" animBg="1"/>
      <p:bldP spid="289800" grpId="0" build="allAtOnce"/>
      <p:bldP spid="289802" grpId="0" animBg="1"/>
      <p:bldP spid="289805" grpId="0"/>
      <p:bldP spid="289806" grpId="0"/>
      <p:bldP spid="28980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body" sz="half" idx="1"/>
          </p:nvPr>
        </p:nvSpPr>
        <p:spPr>
          <a:xfrm>
            <a:off x="2819400" y="2362200"/>
            <a:ext cx="4038600" cy="3124200"/>
          </a:xfrm>
        </p:spPr>
        <p:txBody>
          <a:bodyPr/>
          <a:lstStyle/>
          <a:p>
            <a:r>
              <a:rPr lang="en-US" altLang="en-US" sz="2800">
                <a:solidFill>
                  <a:srgbClr val="000000"/>
                </a:solidFill>
                <a:effectLst>
                  <a:outerShdw blurRad="38100" dist="38100" dir="2700000" algn="tl">
                    <a:srgbClr val="C0C0C0"/>
                  </a:outerShdw>
                </a:effectLst>
              </a:rPr>
              <a:t>I</a:t>
            </a:r>
            <a:r>
              <a:rPr lang="en-US" altLang="en-US" sz="2800" baseline="-25000">
                <a:solidFill>
                  <a:srgbClr val="000000"/>
                </a:solidFill>
                <a:effectLst>
                  <a:outerShdw blurRad="38100" dist="38100" dir="2700000" algn="tl">
                    <a:srgbClr val="C0C0C0"/>
                  </a:outerShdw>
                </a:effectLst>
              </a:rPr>
              <a:t>0</a:t>
            </a:r>
            <a:r>
              <a:rPr lang="en-US" altLang="en-US" sz="2800">
                <a:solidFill>
                  <a:srgbClr val="000000"/>
                </a:solidFill>
                <a:effectLst>
                  <a:outerShdw blurRad="38100" dist="38100" dir="2700000" algn="tl">
                    <a:srgbClr val="C0C0C0"/>
                  </a:outerShdw>
                </a:effectLst>
              </a:rPr>
              <a:t> = 5 (A)</a:t>
            </a:r>
          </a:p>
          <a:p>
            <a:r>
              <a:rPr lang="el-GR" altLang="en-US" sz="2800">
                <a:solidFill>
                  <a:srgbClr val="000000"/>
                </a:solidFill>
                <a:effectLst>
                  <a:outerShdw blurRad="38100" dist="38100" dir="2700000" algn="tl">
                    <a:srgbClr val="C0C0C0"/>
                  </a:outerShdw>
                </a:effectLst>
              </a:rPr>
              <a:t>ω</a:t>
            </a:r>
            <a:r>
              <a:rPr lang="en-US" altLang="en-US" sz="2800">
                <a:solidFill>
                  <a:srgbClr val="000000"/>
                </a:solidFill>
                <a:effectLst>
                  <a:outerShdw blurRad="38100" dist="38100" dir="2700000" algn="tl">
                    <a:srgbClr val="C0C0C0"/>
                  </a:outerShdw>
                </a:effectLst>
              </a:rPr>
              <a:t> = 100 </a:t>
            </a:r>
            <a:r>
              <a:rPr lang="ru-RU" altLang="en-US" sz="2800">
                <a:solidFill>
                  <a:srgbClr val="000000"/>
                </a:solidFill>
                <a:effectLst>
                  <a:outerShdw blurRad="38100" dist="38100" dir="2700000" algn="tl">
                    <a:srgbClr val="C0C0C0"/>
                  </a:outerShdw>
                </a:effectLst>
              </a:rPr>
              <a:t>Л</a:t>
            </a:r>
            <a:r>
              <a:rPr lang="en-US" altLang="en-US" sz="2800">
                <a:solidFill>
                  <a:srgbClr val="000000"/>
                </a:solidFill>
                <a:effectLst>
                  <a:outerShdw blurRad="38100" dist="38100" dir="2700000" algn="tl">
                    <a:srgbClr val="C0C0C0"/>
                  </a:outerShdw>
                </a:effectLst>
              </a:rPr>
              <a:t> (rad/s)</a:t>
            </a:r>
          </a:p>
          <a:p>
            <a:r>
              <a:rPr lang="en-US" altLang="en-US" sz="2800">
                <a:solidFill>
                  <a:srgbClr val="000000"/>
                </a:solidFill>
                <a:effectLst>
                  <a:outerShdw blurRad="38100" dist="38100" dir="2700000" algn="tl">
                    <a:srgbClr val="C0C0C0"/>
                  </a:outerShdw>
                </a:effectLst>
              </a:rPr>
              <a:t>T = 0,02 (s)</a:t>
            </a:r>
          </a:p>
          <a:p>
            <a:r>
              <a:rPr lang="en-US" altLang="en-US" sz="2800">
                <a:solidFill>
                  <a:srgbClr val="000000"/>
                </a:solidFill>
                <a:effectLst>
                  <a:outerShdw blurRad="38100" dist="38100" dir="2700000" algn="tl">
                    <a:srgbClr val="C0C0C0"/>
                  </a:outerShdw>
                </a:effectLst>
              </a:rPr>
              <a:t>f = 50 (Hz)</a:t>
            </a:r>
          </a:p>
          <a:p>
            <a:r>
              <a:rPr lang="el-GR" altLang="en-US" sz="2800">
                <a:solidFill>
                  <a:srgbClr val="000000"/>
                </a:solidFill>
                <a:effectLst>
                  <a:outerShdw blurRad="38100" dist="38100" dir="2700000" algn="tl">
                    <a:srgbClr val="C0C0C0"/>
                  </a:outerShdw>
                </a:effectLst>
              </a:rPr>
              <a:t>φ</a:t>
            </a:r>
            <a:r>
              <a:rPr lang="en-US" altLang="en-US" sz="2800">
                <a:solidFill>
                  <a:srgbClr val="000000"/>
                </a:solidFill>
                <a:effectLst>
                  <a:outerShdw blurRad="38100" dist="38100" dir="2700000" algn="tl">
                    <a:srgbClr val="C0C0C0"/>
                  </a:outerShdw>
                </a:effectLst>
              </a:rPr>
              <a:t> = </a:t>
            </a:r>
            <a:r>
              <a:rPr lang="ru-RU" altLang="en-US" sz="2800">
                <a:solidFill>
                  <a:srgbClr val="000000"/>
                </a:solidFill>
                <a:effectLst>
                  <a:outerShdw blurRad="38100" dist="38100" dir="2700000" algn="tl">
                    <a:srgbClr val="C0C0C0"/>
                  </a:outerShdw>
                </a:effectLst>
              </a:rPr>
              <a:t>Л</a:t>
            </a:r>
            <a:r>
              <a:rPr lang="en-US" altLang="en-US" sz="2800">
                <a:solidFill>
                  <a:srgbClr val="000000"/>
                </a:solidFill>
                <a:effectLst>
                  <a:outerShdw blurRad="38100" dist="38100" dir="2700000" algn="tl">
                    <a:srgbClr val="C0C0C0"/>
                  </a:outerShdw>
                </a:effectLst>
              </a:rPr>
              <a:t> (rad)</a:t>
            </a:r>
          </a:p>
          <a:p>
            <a:endParaRPr lang="el-GR" altLang="en-US" sz="2800">
              <a:solidFill>
                <a:srgbClr val="000000"/>
              </a:solidFill>
              <a:effectLst>
                <a:outerShdw blurRad="38100" dist="38100" dir="2700000" algn="tl">
                  <a:srgbClr val="C0C0C0"/>
                </a:outerShdw>
              </a:effectLst>
            </a:endParaRPr>
          </a:p>
        </p:txBody>
      </p:sp>
      <p:graphicFrame>
        <p:nvGraphicFramePr>
          <p:cNvPr id="292876" name="Object 12"/>
          <p:cNvGraphicFramePr>
            <a:graphicFrameLocks noGrp="1" noChangeAspect="1"/>
          </p:cNvGraphicFramePr>
          <p:nvPr>
            <p:ph sz="quarter" idx="2"/>
          </p:nvPr>
        </p:nvGraphicFramePr>
        <p:xfrm>
          <a:off x="2819400" y="1208088"/>
          <a:ext cx="4114800" cy="630237"/>
        </p:xfrm>
        <a:graphic>
          <a:graphicData uri="http://schemas.openxmlformats.org/presentationml/2006/ole">
            <mc:AlternateContent xmlns:mc="http://schemas.openxmlformats.org/markup-compatibility/2006">
              <mc:Choice xmlns:v="urn:schemas-microsoft-com:vml" Requires="v">
                <p:oleObj spid="_x0000_s5126" name="Equation" r:id="rId3" imgW="1409400" imgH="215640" progId="Equation.3">
                  <p:embed/>
                </p:oleObj>
              </mc:Choice>
              <mc:Fallback>
                <p:oleObj name="Equation" r:id="rId3" imgW="140940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208088"/>
                        <a:ext cx="4114800" cy="630237"/>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2869" name="AutoShape 5">
            <a:hlinkClick r:id="" action="ppaction://hlinkshowjump?jump=nextslide" highlightClick="1"/>
          </p:cNvPr>
          <p:cNvSpPr>
            <a:spLocks noChangeArrowheads="1"/>
          </p:cNvSpPr>
          <p:nvPr/>
        </p:nvSpPr>
        <p:spPr bwMode="auto">
          <a:xfrm>
            <a:off x="8507413" y="6242050"/>
            <a:ext cx="533400" cy="533400"/>
          </a:xfrm>
          <a:prstGeom prst="actionButtonEnd">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92873" name="Object 9"/>
          <p:cNvGraphicFramePr>
            <a:graphicFrameLocks noChangeAspect="1"/>
          </p:cNvGraphicFramePr>
          <p:nvPr/>
        </p:nvGraphicFramePr>
        <p:xfrm>
          <a:off x="2808288" y="304800"/>
          <a:ext cx="4054475" cy="749300"/>
        </p:xfrm>
        <a:graphic>
          <a:graphicData uri="http://schemas.openxmlformats.org/presentationml/2006/ole">
            <mc:AlternateContent xmlns:mc="http://schemas.openxmlformats.org/markup-compatibility/2006">
              <mc:Choice xmlns:v="urn:schemas-microsoft-com:vml" Requires="v">
                <p:oleObj spid="_x0000_s5127" name="Equation" r:id="rId5" imgW="1168200" imgH="215640" progId="Equation.3">
                  <p:embed/>
                </p:oleObj>
              </mc:Choice>
              <mc:Fallback>
                <p:oleObj name="Equation" r:id="rId5" imgW="1168200" imgH="215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08288" y="304800"/>
                        <a:ext cx="4054475" cy="7493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2874" name="Rectangle 10"/>
          <p:cNvSpPr>
            <a:spLocks noChangeArrowheads="1"/>
          </p:cNvSpPr>
          <p:nvPr/>
        </p:nvSpPr>
        <p:spPr bwMode="auto">
          <a:xfrm>
            <a:off x="1600200" y="368300"/>
            <a:ext cx="609600" cy="533400"/>
          </a:xfrm>
          <a:prstGeom prst="rect">
            <a:avLst/>
          </a:prstGeom>
          <a:solidFill>
            <a:srgbClr val="99CCFF"/>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a:solidFill>
                  <a:srgbClr val="000000"/>
                </a:solidFill>
              </a:rPr>
              <a:t>c)</a:t>
            </a:r>
          </a:p>
        </p:txBody>
      </p:sp>
      <p:sp>
        <p:nvSpPr>
          <p:cNvPr id="292880" name="AutoShape 16"/>
          <p:cNvSpPr>
            <a:spLocks noChangeArrowheads="1"/>
          </p:cNvSpPr>
          <p:nvPr/>
        </p:nvSpPr>
        <p:spPr bwMode="auto">
          <a:xfrm>
            <a:off x="1793875" y="1268413"/>
            <a:ext cx="838200" cy="457200"/>
          </a:xfrm>
          <a:prstGeom prst="leftRightArrow">
            <a:avLst>
              <a:gd name="adj1" fmla="val 50000"/>
              <a:gd name="adj2" fmla="val 36667"/>
            </a:avLst>
          </a:prstGeom>
          <a:solidFill>
            <a:srgbClr val="CCE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505526332"/>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2880"/>
                                        </p:tgtEl>
                                        <p:attrNameLst>
                                          <p:attrName>style.visibility</p:attrName>
                                        </p:attrNameLst>
                                      </p:cBhvr>
                                      <p:to>
                                        <p:strVal val="visible"/>
                                      </p:to>
                                    </p:set>
                                    <p:animEffect transition="in" filter="fade">
                                      <p:cBhvr>
                                        <p:cTn id="7" dur="2000"/>
                                        <p:tgtEl>
                                          <p:spTgt spid="2928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92876"/>
                                        </p:tgtEl>
                                        <p:attrNameLst>
                                          <p:attrName>style.visibility</p:attrName>
                                        </p:attrNameLst>
                                      </p:cBhvr>
                                      <p:to>
                                        <p:strVal val="visible"/>
                                      </p:to>
                                    </p:set>
                                    <p:animEffect transition="in" filter="box(out)">
                                      <p:cBhvr>
                                        <p:cTn id="12" dur="500"/>
                                        <p:tgtEl>
                                          <p:spTgt spid="2928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292866">
                                            <p:txEl>
                                              <p:pRg st="0" end="0"/>
                                            </p:txEl>
                                          </p:spTgt>
                                        </p:tgtEl>
                                        <p:attrNameLst>
                                          <p:attrName>style.visibility</p:attrName>
                                        </p:attrNameLst>
                                      </p:cBhvr>
                                      <p:to>
                                        <p:strVal val="visible"/>
                                      </p:to>
                                    </p:set>
                                    <p:animEffect transition="in" filter="fade">
                                      <p:cBhvr>
                                        <p:cTn id="17" dur="2000"/>
                                        <p:tgtEl>
                                          <p:spTgt spid="29286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2866">
                                            <p:txEl>
                                              <p:pRg st="1" end="1"/>
                                            </p:txEl>
                                          </p:spTgt>
                                        </p:tgtEl>
                                        <p:attrNameLst>
                                          <p:attrName>style.visibility</p:attrName>
                                        </p:attrNameLst>
                                      </p:cBhvr>
                                      <p:to>
                                        <p:strVal val="visible"/>
                                      </p:to>
                                    </p:set>
                                    <p:animEffect transition="in" filter="fade">
                                      <p:cBhvr>
                                        <p:cTn id="22" dur="500"/>
                                        <p:tgtEl>
                                          <p:spTgt spid="292866">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92866">
                                            <p:txEl>
                                              <p:pRg st="2" end="2"/>
                                            </p:txEl>
                                          </p:spTgt>
                                        </p:tgtEl>
                                        <p:attrNameLst>
                                          <p:attrName>style.visibility</p:attrName>
                                        </p:attrNameLst>
                                      </p:cBhvr>
                                      <p:to>
                                        <p:strVal val="visible"/>
                                      </p:to>
                                    </p:set>
                                    <p:animEffect transition="in" filter="fade">
                                      <p:cBhvr>
                                        <p:cTn id="27" dur="500"/>
                                        <p:tgtEl>
                                          <p:spTgt spid="292866">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92866">
                                            <p:txEl>
                                              <p:pRg st="3" end="3"/>
                                            </p:txEl>
                                          </p:spTgt>
                                        </p:tgtEl>
                                        <p:attrNameLst>
                                          <p:attrName>style.visibility</p:attrName>
                                        </p:attrNameLst>
                                      </p:cBhvr>
                                      <p:to>
                                        <p:strVal val="visible"/>
                                      </p:to>
                                    </p:set>
                                    <p:animEffect transition="in" filter="fade">
                                      <p:cBhvr>
                                        <p:cTn id="32" dur="500"/>
                                        <p:tgtEl>
                                          <p:spTgt spid="292866">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92866">
                                            <p:txEl>
                                              <p:pRg st="4" end="4"/>
                                            </p:txEl>
                                          </p:spTgt>
                                        </p:tgtEl>
                                        <p:attrNameLst>
                                          <p:attrName>style.visibility</p:attrName>
                                        </p:attrNameLst>
                                      </p:cBhvr>
                                      <p:to>
                                        <p:strVal val="visible"/>
                                      </p:to>
                                    </p:set>
                                    <p:animEffect transition="in" filter="fade">
                                      <p:cBhvr>
                                        <p:cTn id="37" dur="500"/>
                                        <p:tgtEl>
                                          <p:spTgt spid="292866">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92869"/>
                                        </p:tgtEl>
                                        <p:attrNameLst>
                                          <p:attrName>style.visibility</p:attrName>
                                        </p:attrNameLst>
                                      </p:cBhvr>
                                      <p:to>
                                        <p:strVal val="visible"/>
                                      </p:to>
                                    </p:set>
                                    <p:anim calcmode="lin" valueType="num">
                                      <p:cBhvr additive="base">
                                        <p:cTn id="42" dur="500" fill="hold"/>
                                        <p:tgtEl>
                                          <p:spTgt spid="292869"/>
                                        </p:tgtEl>
                                        <p:attrNameLst>
                                          <p:attrName>ppt_x</p:attrName>
                                        </p:attrNameLst>
                                      </p:cBhvr>
                                      <p:tavLst>
                                        <p:tav tm="0">
                                          <p:val>
                                            <p:strVal val="#ppt_x"/>
                                          </p:val>
                                        </p:tav>
                                        <p:tav tm="100000">
                                          <p:val>
                                            <p:strVal val="#ppt_x"/>
                                          </p:val>
                                        </p:tav>
                                      </p:tavLst>
                                    </p:anim>
                                    <p:anim calcmode="lin" valueType="num">
                                      <p:cBhvr additive="base">
                                        <p:cTn id="43" dur="500" fill="hold"/>
                                        <p:tgtEl>
                                          <p:spTgt spid="2928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6" grpId="0" build="p"/>
      <p:bldP spid="292866" grpId="1" build="p"/>
      <p:bldP spid="292869" grpId="0" animBg="1"/>
      <p:bldP spid="29288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457200" y="504825"/>
            <a:ext cx="8229600" cy="790575"/>
          </a:xfrm>
        </p:spPr>
        <p:txBody>
          <a:bodyPr/>
          <a:lstStyle/>
          <a:p>
            <a:r>
              <a:rPr lang="en-US" altLang="en-US" sz="3200" b="1">
                <a:latin typeface="Times New Roman" pitchFamily="18" charset="0"/>
              </a:rPr>
              <a:t>ĐỒ THỊ CỦA DÒNG ĐIỆN XOAY CHIỀU</a:t>
            </a:r>
            <a:endParaRPr lang="en-US" altLang="en-US" sz="3200" b="1">
              <a:solidFill>
                <a:schemeClr val="tx1"/>
              </a:solidFill>
              <a:latin typeface="Times New Roman" pitchFamily="18" charset="0"/>
            </a:endParaRPr>
          </a:p>
        </p:txBody>
      </p:sp>
      <p:graphicFrame>
        <p:nvGraphicFramePr>
          <p:cNvPr id="316438" name="Object 22"/>
          <p:cNvGraphicFramePr>
            <a:graphicFrameLocks noGrp="1" noChangeAspect="1"/>
          </p:cNvGraphicFramePr>
          <p:nvPr>
            <p:ph idx="1"/>
          </p:nvPr>
        </p:nvGraphicFramePr>
        <p:xfrm>
          <a:off x="4038600" y="3751263"/>
          <a:ext cx="1066800" cy="228600"/>
        </p:xfrm>
        <a:graphic>
          <a:graphicData uri="http://schemas.openxmlformats.org/presentationml/2006/ole">
            <mc:AlternateContent xmlns:mc="http://schemas.openxmlformats.org/markup-compatibility/2006">
              <mc:Choice xmlns:v="urn:schemas-microsoft-com:vml" Requires="v">
                <p:oleObj spid="_x0000_s6158" name="Equation" r:id="rId3" imgW="1066680" imgH="228600" progId="Equation.3">
                  <p:embed/>
                </p:oleObj>
              </mc:Choice>
              <mc:Fallback>
                <p:oleObj name="Equation" r:id="rId3" imgW="10666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3751263"/>
                        <a:ext cx="10668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16419" name="Group 3"/>
          <p:cNvGrpSpPr>
            <a:grpSpLocks/>
          </p:cNvGrpSpPr>
          <p:nvPr/>
        </p:nvGrpSpPr>
        <p:grpSpPr bwMode="auto">
          <a:xfrm>
            <a:off x="1428750" y="1009650"/>
            <a:ext cx="4660900" cy="2557463"/>
            <a:chOff x="1104" y="816"/>
            <a:chExt cx="2936" cy="1611"/>
          </a:xfrm>
        </p:grpSpPr>
        <p:cxnSp>
          <p:nvCxnSpPr>
            <p:cNvPr id="316420" name="AutoShape 4"/>
            <p:cNvCxnSpPr>
              <a:cxnSpLocks noChangeShapeType="1"/>
            </p:cNvCxnSpPr>
            <p:nvPr/>
          </p:nvCxnSpPr>
          <p:spPr bwMode="auto">
            <a:xfrm flipH="1" flipV="1">
              <a:off x="1403" y="816"/>
              <a:ext cx="10" cy="1611"/>
            </a:xfrm>
            <a:prstGeom prst="straightConnector1">
              <a:avLst/>
            </a:prstGeom>
            <a:noFill/>
            <a:ln w="28575">
              <a:solidFill>
                <a:srgbClr val="000000"/>
              </a:solidFill>
              <a:round/>
              <a:headEnd/>
              <a:tailEnd type="triangle" w="sm" len="med"/>
            </a:ln>
            <a:extLst>
              <a:ext uri="{909E8E84-426E-40DD-AFC4-6F175D3DCCD1}">
                <a14:hiddenFill xmlns:a14="http://schemas.microsoft.com/office/drawing/2010/main">
                  <a:noFill/>
                </a14:hiddenFill>
              </a:ext>
            </a:extLst>
          </p:spPr>
        </p:cxnSp>
        <p:cxnSp>
          <p:nvCxnSpPr>
            <p:cNvPr id="316421" name="AutoShape 5"/>
            <p:cNvCxnSpPr>
              <a:cxnSpLocks noChangeShapeType="1"/>
            </p:cNvCxnSpPr>
            <p:nvPr/>
          </p:nvCxnSpPr>
          <p:spPr bwMode="auto">
            <a:xfrm>
              <a:off x="1413" y="1783"/>
              <a:ext cx="2523" cy="0"/>
            </a:xfrm>
            <a:prstGeom prst="straightConnector1">
              <a:avLst/>
            </a:prstGeom>
            <a:noFill/>
            <a:ln w="28575">
              <a:solidFill>
                <a:srgbClr val="000000"/>
              </a:solidFill>
              <a:round/>
              <a:headEnd/>
              <a:tailEnd type="triangle" w="sm" len="med"/>
            </a:ln>
            <a:extLst>
              <a:ext uri="{909E8E84-426E-40DD-AFC4-6F175D3DCCD1}">
                <a14:hiddenFill xmlns:a14="http://schemas.microsoft.com/office/drawing/2010/main">
                  <a:noFill/>
                </a14:hiddenFill>
              </a:ext>
            </a:extLst>
          </p:spPr>
        </p:cxnSp>
        <p:sp>
          <p:nvSpPr>
            <p:cNvPr id="316422" name="Text Box 6"/>
            <p:cNvSpPr txBox="1">
              <a:spLocks noChangeArrowheads="1"/>
            </p:cNvSpPr>
            <p:nvPr/>
          </p:nvSpPr>
          <p:spPr bwMode="auto">
            <a:xfrm>
              <a:off x="3565" y="1471"/>
              <a:ext cx="475"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000">
                  <a:latin typeface="Arial" pitchFamily="34" charset="0"/>
                </a:rPr>
                <a:t>t</a:t>
              </a:r>
            </a:p>
          </p:txBody>
        </p:sp>
        <p:sp>
          <p:nvSpPr>
            <p:cNvPr id="316423" name="Text Box 7"/>
            <p:cNvSpPr txBox="1">
              <a:spLocks noChangeArrowheads="1"/>
            </p:cNvSpPr>
            <p:nvPr/>
          </p:nvSpPr>
          <p:spPr bwMode="auto">
            <a:xfrm>
              <a:off x="1104" y="1608"/>
              <a:ext cx="362"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eaLnBrk="1" hangingPunct="1"/>
              <a:r>
                <a:rPr lang="en-US" altLang="en-US" sz="2400" b="1">
                  <a:latin typeface="Arial" pitchFamily="34" charset="0"/>
                </a:rPr>
                <a:t>0</a:t>
              </a:r>
            </a:p>
          </p:txBody>
        </p:sp>
        <p:sp>
          <p:nvSpPr>
            <p:cNvPr id="316424" name="Text Box 8"/>
            <p:cNvSpPr txBox="1">
              <a:spLocks noChangeArrowheads="1"/>
            </p:cNvSpPr>
            <p:nvPr/>
          </p:nvSpPr>
          <p:spPr bwMode="auto">
            <a:xfrm>
              <a:off x="1439" y="864"/>
              <a:ext cx="319"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eaLnBrk="1" hangingPunct="1"/>
              <a:r>
                <a:rPr lang="en-US" altLang="en-US" sz="2800">
                  <a:latin typeface="Times New Roman" pitchFamily="18" charset="0"/>
                </a:rPr>
                <a:t>i</a:t>
              </a:r>
            </a:p>
          </p:txBody>
        </p:sp>
        <p:cxnSp>
          <p:nvCxnSpPr>
            <p:cNvPr id="316425" name="AutoShape 9"/>
            <p:cNvCxnSpPr>
              <a:cxnSpLocks noChangeShapeType="1"/>
            </p:cNvCxnSpPr>
            <p:nvPr/>
          </p:nvCxnSpPr>
          <p:spPr bwMode="auto">
            <a:xfrm>
              <a:off x="1413" y="1321"/>
              <a:ext cx="2226" cy="0"/>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16426" name="AutoShape 10"/>
            <p:cNvCxnSpPr>
              <a:cxnSpLocks noChangeShapeType="1"/>
            </p:cNvCxnSpPr>
            <p:nvPr/>
          </p:nvCxnSpPr>
          <p:spPr bwMode="auto">
            <a:xfrm>
              <a:off x="1413" y="2250"/>
              <a:ext cx="2226" cy="0"/>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graphicFrame>
          <p:nvGraphicFramePr>
            <p:cNvPr id="316427" name="Object 11"/>
            <p:cNvGraphicFramePr>
              <a:graphicFrameLocks noChangeAspect="1"/>
            </p:cNvGraphicFramePr>
            <p:nvPr/>
          </p:nvGraphicFramePr>
          <p:xfrm>
            <a:off x="1895" y="1415"/>
            <a:ext cx="162" cy="337"/>
          </p:xfrm>
          <a:graphic>
            <a:graphicData uri="http://schemas.openxmlformats.org/presentationml/2006/ole">
              <mc:AlternateContent xmlns:mc="http://schemas.openxmlformats.org/markup-compatibility/2006">
                <mc:Choice xmlns:v="urn:schemas-microsoft-com:vml" Requires="v">
                  <p:oleObj spid="_x0000_s6159" r:id="rId5" imgW="164957" imgH="393359" progId="">
                    <p:embed/>
                  </p:oleObj>
                </mc:Choice>
                <mc:Fallback>
                  <p:oleObj r:id="rId5" imgW="164957" imgH="393359"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95" y="1415"/>
                          <a:ext cx="162" cy="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pic>
                  </p:oleObj>
                </mc:Fallback>
              </mc:AlternateContent>
            </a:graphicData>
          </a:graphic>
        </p:graphicFrame>
        <p:sp>
          <p:nvSpPr>
            <p:cNvPr id="316428" name="Freeform 12"/>
            <p:cNvSpPr>
              <a:spLocks/>
            </p:cNvSpPr>
            <p:nvPr/>
          </p:nvSpPr>
          <p:spPr bwMode="auto">
            <a:xfrm flipV="1">
              <a:off x="1696" y="1784"/>
              <a:ext cx="549" cy="457"/>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29" name="Freeform 13"/>
            <p:cNvSpPr>
              <a:spLocks/>
            </p:cNvSpPr>
            <p:nvPr/>
          </p:nvSpPr>
          <p:spPr bwMode="auto">
            <a:xfrm>
              <a:off x="2251" y="1344"/>
              <a:ext cx="547" cy="460"/>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30" name="Freeform 14"/>
            <p:cNvSpPr>
              <a:spLocks/>
            </p:cNvSpPr>
            <p:nvPr/>
          </p:nvSpPr>
          <p:spPr bwMode="auto">
            <a:xfrm>
              <a:off x="1422" y="1324"/>
              <a:ext cx="274"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31" name="Freeform 15"/>
            <p:cNvSpPr>
              <a:spLocks/>
            </p:cNvSpPr>
            <p:nvPr/>
          </p:nvSpPr>
          <p:spPr bwMode="auto">
            <a:xfrm flipV="1">
              <a:off x="2792" y="1784"/>
              <a:ext cx="549" cy="457"/>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32" name="Freeform 16"/>
            <p:cNvSpPr>
              <a:spLocks/>
            </p:cNvSpPr>
            <p:nvPr/>
          </p:nvSpPr>
          <p:spPr bwMode="auto">
            <a:xfrm flipH="1">
              <a:off x="3341" y="1324"/>
              <a:ext cx="273" cy="458"/>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33" name="Text Box 17"/>
            <p:cNvSpPr txBox="1">
              <a:spLocks noChangeArrowheads="1"/>
            </p:cNvSpPr>
            <p:nvPr/>
          </p:nvSpPr>
          <p:spPr bwMode="auto">
            <a:xfrm>
              <a:off x="2328" y="1752"/>
              <a:ext cx="414"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400">
                  <a:latin typeface="Arial" pitchFamily="34" charset="0"/>
                </a:rPr>
                <a:t>T</a:t>
              </a:r>
            </a:p>
          </p:txBody>
        </p:sp>
        <p:graphicFrame>
          <p:nvGraphicFramePr>
            <p:cNvPr id="316434" name="Object 18"/>
            <p:cNvGraphicFramePr>
              <a:graphicFrameLocks noChangeAspect="1"/>
            </p:cNvGraphicFramePr>
            <p:nvPr/>
          </p:nvGraphicFramePr>
          <p:xfrm>
            <a:off x="2966" y="1399"/>
            <a:ext cx="237" cy="337"/>
          </p:xfrm>
          <a:graphic>
            <a:graphicData uri="http://schemas.openxmlformats.org/presentationml/2006/ole">
              <mc:AlternateContent xmlns:mc="http://schemas.openxmlformats.org/markup-compatibility/2006">
                <mc:Choice xmlns:v="urn:schemas-microsoft-com:vml" Requires="v">
                  <p:oleObj spid="_x0000_s6160" r:id="rId7" imgW="241195" imgH="393529" progId="">
                    <p:embed/>
                  </p:oleObj>
                </mc:Choice>
                <mc:Fallback>
                  <p:oleObj r:id="rId7" imgW="241195" imgH="393529" progId="">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6" y="1399"/>
                          <a:ext cx="237" cy="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pic>
                  </p:oleObj>
                </mc:Fallback>
              </mc:AlternateContent>
            </a:graphicData>
          </a:graphic>
        </p:graphicFrame>
        <p:sp>
          <p:nvSpPr>
            <p:cNvPr id="316435" name="AutoShape 19"/>
            <p:cNvSpPr>
              <a:spLocks noChangeArrowheads="1"/>
            </p:cNvSpPr>
            <p:nvPr/>
          </p:nvSpPr>
          <p:spPr bwMode="auto">
            <a:xfrm>
              <a:off x="1953" y="1766"/>
              <a:ext cx="30" cy="26"/>
            </a:xfrm>
            <a:prstGeom prst="flowChartConnector">
              <a:avLst/>
            </a:prstGeom>
            <a:solidFill>
              <a:srgbClr val="FFFFFF"/>
            </a:solidFill>
            <a:ln w="9525">
              <a:solidFill>
                <a:srgbClr val="99CC00"/>
              </a:solidFill>
              <a:round/>
              <a:headEnd/>
              <a:tailEnd/>
            </a:ln>
          </p:spPr>
          <p:txBody>
            <a:bodyPr/>
            <a:lstStyle/>
            <a:p>
              <a:endParaRPr lang="en-US"/>
            </a:p>
          </p:txBody>
        </p:sp>
        <p:sp>
          <p:nvSpPr>
            <p:cNvPr id="316436" name="AutoShape 20"/>
            <p:cNvSpPr>
              <a:spLocks noChangeArrowheads="1"/>
            </p:cNvSpPr>
            <p:nvPr/>
          </p:nvSpPr>
          <p:spPr bwMode="auto">
            <a:xfrm>
              <a:off x="2500" y="1766"/>
              <a:ext cx="30" cy="26"/>
            </a:xfrm>
            <a:prstGeom prst="flowChartConnector">
              <a:avLst/>
            </a:prstGeom>
            <a:solidFill>
              <a:srgbClr val="FFFFFF"/>
            </a:solidFill>
            <a:ln w="9525">
              <a:solidFill>
                <a:srgbClr val="99CC00"/>
              </a:solidFill>
              <a:round/>
              <a:headEnd/>
              <a:tailEnd/>
            </a:ln>
          </p:spPr>
          <p:txBody>
            <a:bodyPr/>
            <a:lstStyle/>
            <a:p>
              <a:endParaRPr lang="en-US"/>
            </a:p>
          </p:txBody>
        </p:sp>
        <p:sp>
          <p:nvSpPr>
            <p:cNvPr id="316437" name="AutoShape 21"/>
            <p:cNvSpPr>
              <a:spLocks noChangeArrowheads="1"/>
            </p:cNvSpPr>
            <p:nvPr/>
          </p:nvSpPr>
          <p:spPr bwMode="auto">
            <a:xfrm>
              <a:off x="3060" y="1766"/>
              <a:ext cx="30" cy="26"/>
            </a:xfrm>
            <a:prstGeom prst="flowChartConnector">
              <a:avLst/>
            </a:prstGeom>
            <a:solidFill>
              <a:srgbClr val="FFFFFF"/>
            </a:solidFill>
            <a:ln w="9525">
              <a:solidFill>
                <a:srgbClr val="99CC00"/>
              </a:solidFill>
              <a:round/>
              <a:headEnd/>
              <a:tailEnd/>
            </a:ln>
          </p:spPr>
          <p:txBody>
            <a:bodyPr/>
            <a:lstStyle/>
            <a:p>
              <a:endParaRPr lang="en-US"/>
            </a:p>
          </p:txBody>
        </p:sp>
      </p:grpSp>
      <p:cxnSp>
        <p:nvCxnSpPr>
          <p:cNvPr id="316439" name="AutoShape 23"/>
          <p:cNvCxnSpPr>
            <a:cxnSpLocks noChangeShapeType="1"/>
          </p:cNvCxnSpPr>
          <p:nvPr/>
        </p:nvCxnSpPr>
        <p:spPr bwMode="auto">
          <a:xfrm flipH="1" flipV="1">
            <a:off x="1808163" y="3810000"/>
            <a:ext cx="15875" cy="2557463"/>
          </a:xfrm>
          <a:prstGeom prst="straightConnector1">
            <a:avLst/>
          </a:prstGeom>
          <a:noFill/>
          <a:ln w="28575">
            <a:solidFill>
              <a:srgbClr val="000000"/>
            </a:solidFill>
            <a:round/>
            <a:headEnd/>
            <a:tailEnd type="triangle" w="sm" len="med"/>
          </a:ln>
          <a:extLst>
            <a:ext uri="{909E8E84-426E-40DD-AFC4-6F175D3DCCD1}">
              <a14:hiddenFill xmlns:a14="http://schemas.microsoft.com/office/drawing/2010/main">
                <a:noFill/>
              </a14:hiddenFill>
            </a:ext>
          </a:extLst>
        </p:spPr>
      </p:cxnSp>
      <p:cxnSp>
        <p:nvCxnSpPr>
          <p:cNvPr id="316440" name="AutoShape 24"/>
          <p:cNvCxnSpPr>
            <a:cxnSpLocks noChangeShapeType="1"/>
          </p:cNvCxnSpPr>
          <p:nvPr/>
        </p:nvCxnSpPr>
        <p:spPr bwMode="auto">
          <a:xfrm flipV="1">
            <a:off x="1371600" y="5346700"/>
            <a:ext cx="4648200" cy="63500"/>
          </a:xfrm>
          <a:prstGeom prst="straightConnector1">
            <a:avLst/>
          </a:prstGeom>
          <a:noFill/>
          <a:ln w="28575">
            <a:solidFill>
              <a:srgbClr val="000000"/>
            </a:solidFill>
            <a:round/>
            <a:headEnd/>
            <a:tailEnd type="triangle" w="sm" len="med"/>
          </a:ln>
          <a:extLst>
            <a:ext uri="{909E8E84-426E-40DD-AFC4-6F175D3DCCD1}">
              <a14:hiddenFill xmlns:a14="http://schemas.microsoft.com/office/drawing/2010/main">
                <a:noFill/>
              </a14:hiddenFill>
            </a:ext>
          </a:extLst>
        </p:spPr>
      </p:cxnSp>
      <p:sp>
        <p:nvSpPr>
          <p:cNvPr id="316441" name="Text Box 25"/>
          <p:cNvSpPr txBox="1">
            <a:spLocks noChangeArrowheads="1"/>
          </p:cNvSpPr>
          <p:nvPr/>
        </p:nvSpPr>
        <p:spPr bwMode="auto">
          <a:xfrm>
            <a:off x="5430838" y="4849813"/>
            <a:ext cx="754062"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000">
                <a:latin typeface="Arial" pitchFamily="34" charset="0"/>
              </a:rPr>
              <a:t>t</a:t>
            </a:r>
          </a:p>
        </p:txBody>
      </p:sp>
      <p:sp>
        <p:nvSpPr>
          <p:cNvPr id="316442" name="Text Box 26"/>
          <p:cNvSpPr txBox="1">
            <a:spLocks noChangeArrowheads="1"/>
          </p:cNvSpPr>
          <p:nvPr/>
        </p:nvSpPr>
        <p:spPr bwMode="auto">
          <a:xfrm>
            <a:off x="1447800" y="5486400"/>
            <a:ext cx="5746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eaLnBrk="1" hangingPunct="1"/>
            <a:r>
              <a:rPr lang="en-US" altLang="en-US" sz="2400" b="1">
                <a:latin typeface="Arial" pitchFamily="34" charset="0"/>
              </a:rPr>
              <a:t>0</a:t>
            </a:r>
          </a:p>
        </p:txBody>
      </p:sp>
      <p:sp>
        <p:nvSpPr>
          <p:cNvPr id="316443" name="Text Box 27"/>
          <p:cNvSpPr txBox="1">
            <a:spLocks noChangeArrowheads="1"/>
          </p:cNvSpPr>
          <p:nvPr/>
        </p:nvSpPr>
        <p:spPr bwMode="auto">
          <a:xfrm>
            <a:off x="2055813" y="3886200"/>
            <a:ext cx="5064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eaLnBrk="1" hangingPunct="1"/>
            <a:r>
              <a:rPr lang="en-US" altLang="en-US" sz="2800">
                <a:latin typeface="Times New Roman" pitchFamily="18" charset="0"/>
              </a:rPr>
              <a:t>i</a:t>
            </a:r>
          </a:p>
        </p:txBody>
      </p:sp>
      <p:cxnSp>
        <p:nvCxnSpPr>
          <p:cNvPr id="316444" name="AutoShape 28"/>
          <p:cNvCxnSpPr>
            <a:cxnSpLocks noChangeShapeType="1"/>
          </p:cNvCxnSpPr>
          <p:nvPr/>
        </p:nvCxnSpPr>
        <p:spPr bwMode="auto">
          <a:xfrm flipV="1">
            <a:off x="1752600" y="4552950"/>
            <a:ext cx="3810000" cy="76200"/>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16445" name="AutoShape 29"/>
          <p:cNvCxnSpPr>
            <a:cxnSpLocks noChangeShapeType="1"/>
          </p:cNvCxnSpPr>
          <p:nvPr/>
        </p:nvCxnSpPr>
        <p:spPr bwMode="auto">
          <a:xfrm flipV="1">
            <a:off x="1831975" y="6096000"/>
            <a:ext cx="3806825" cy="41275"/>
          </a:xfrm>
          <a:prstGeom prst="straightConnector1">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cxnSp>
      <p:graphicFrame>
        <p:nvGraphicFramePr>
          <p:cNvPr id="316446" name="Object 30"/>
          <p:cNvGraphicFramePr>
            <a:graphicFrameLocks noChangeAspect="1"/>
          </p:cNvGraphicFramePr>
          <p:nvPr/>
        </p:nvGraphicFramePr>
        <p:xfrm>
          <a:off x="2779713" y="4760913"/>
          <a:ext cx="257175" cy="534987"/>
        </p:xfrm>
        <a:graphic>
          <a:graphicData uri="http://schemas.openxmlformats.org/presentationml/2006/ole">
            <mc:AlternateContent xmlns:mc="http://schemas.openxmlformats.org/markup-compatibility/2006">
              <mc:Choice xmlns:v="urn:schemas-microsoft-com:vml" Requires="v">
                <p:oleObj spid="_x0000_s6161" r:id="rId9" imgW="164957" imgH="393359" progId="">
                  <p:embed/>
                </p:oleObj>
              </mc:Choice>
              <mc:Fallback>
                <p:oleObj r:id="rId9" imgW="164957" imgH="393359"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9713" y="4760913"/>
                        <a:ext cx="257175"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pic>
                </p:oleObj>
              </mc:Fallback>
            </mc:AlternateContent>
          </a:graphicData>
        </a:graphic>
      </p:graphicFrame>
      <p:sp>
        <p:nvSpPr>
          <p:cNvPr id="316447" name="Freeform 31"/>
          <p:cNvSpPr>
            <a:spLocks/>
          </p:cNvSpPr>
          <p:nvPr/>
        </p:nvSpPr>
        <p:spPr bwMode="auto">
          <a:xfrm flipV="1">
            <a:off x="2463800" y="5346700"/>
            <a:ext cx="871538" cy="725488"/>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48" name="Freeform 32"/>
          <p:cNvSpPr>
            <a:spLocks/>
          </p:cNvSpPr>
          <p:nvPr/>
        </p:nvSpPr>
        <p:spPr bwMode="auto">
          <a:xfrm>
            <a:off x="3344863" y="4648200"/>
            <a:ext cx="868362" cy="730250"/>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49" name="Freeform 33"/>
          <p:cNvSpPr>
            <a:spLocks/>
          </p:cNvSpPr>
          <p:nvPr/>
        </p:nvSpPr>
        <p:spPr bwMode="auto">
          <a:xfrm>
            <a:off x="2028825" y="4616450"/>
            <a:ext cx="434975" cy="727075"/>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50" name="Freeform 34"/>
          <p:cNvSpPr>
            <a:spLocks/>
          </p:cNvSpPr>
          <p:nvPr/>
        </p:nvSpPr>
        <p:spPr bwMode="auto">
          <a:xfrm flipV="1">
            <a:off x="4203700" y="5346700"/>
            <a:ext cx="871538" cy="725488"/>
          </a:xfrm>
          <a:custGeom>
            <a:avLst/>
            <a:gdLst>
              <a:gd name="T0" fmla="*/ 0 w 1499"/>
              <a:gd name="T1" fmla="*/ 560 h 562"/>
              <a:gd name="T2" fmla="*/ 749 w 1499"/>
              <a:gd name="T3" fmla="*/ 0 h 562"/>
              <a:gd name="T4" fmla="*/ 1499 w 1499"/>
              <a:gd name="T5" fmla="*/ 562 h 562"/>
            </a:gdLst>
            <a:ahLst/>
            <a:cxnLst>
              <a:cxn ang="0">
                <a:pos x="T0" y="T1"/>
              </a:cxn>
              <a:cxn ang="0">
                <a:pos x="T2" y="T3"/>
              </a:cxn>
              <a:cxn ang="0">
                <a:pos x="T4" y="T5"/>
              </a:cxn>
            </a:cxnLst>
            <a:rect l="0" t="0" r="r" b="b"/>
            <a:pathLst>
              <a:path w="1499" h="562">
                <a:moveTo>
                  <a:pt x="0" y="560"/>
                </a:moveTo>
                <a:cubicBezTo>
                  <a:pt x="249" y="280"/>
                  <a:pt x="499" y="0"/>
                  <a:pt x="749" y="0"/>
                </a:cubicBezTo>
                <a:cubicBezTo>
                  <a:pt x="999" y="0"/>
                  <a:pt x="1249" y="281"/>
                  <a:pt x="1499" y="56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51" name="Freeform 35"/>
          <p:cNvSpPr>
            <a:spLocks/>
          </p:cNvSpPr>
          <p:nvPr/>
        </p:nvSpPr>
        <p:spPr bwMode="auto">
          <a:xfrm flipH="1">
            <a:off x="5075238" y="4616450"/>
            <a:ext cx="433387" cy="727075"/>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52" name="Text Box 36"/>
          <p:cNvSpPr txBox="1">
            <a:spLocks noChangeArrowheads="1"/>
          </p:cNvSpPr>
          <p:nvPr/>
        </p:nvSpPr>
        <p:spPr bwMode="auto">
          <a:xfrm>
            <a:off x="3467100" y="5295900"/>
            <a:ext cx="657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txBody>
          <a:bodyPr/>
          <a:lstStyle/>
          <a:p>
            <a:pPr algn="r" eaLnBrk="1" hangingPunct="1"/>
            <a:r>
              <a:rPr lang="en-US" altLang="en-US" sz="2400">
                <a:latin typeface="Arial" pitchFamily="34" charset="0"/>
              </a:rPr>
              <a:t>T</a:t>
            </a:r>
          </a:p>
        </p:txBody>
      </p:sp>
      <p:graphicFrame>
        <p:nvGraphicFramePr>
          <p:cNvPr id="316453" name="Object 37"/>
          <p:cNvGraphicFramePr>
            <a:graphicFrameLocks noChangeAspect="1"/>
          </p:cNvGraphicFramePr>
          <p:nvPr/>
        </p:nvGraphicFramePr>
        <p:xfrm>
          <a:off x="4479925" y="4735513"/>
          <a:ext cx="376238" cy="534987"/>
        </p:xfrm>
        <a:graphic>
          <a:graphicData uri="http://schemas.openxmlformats.org/presentationml/2006/ole">
            <mc:AlternateContent xmlns:mc="http://schemas.openxmlformats.org/markup-compatibility/2006">
              <mc:Choice xmlns:v="urn:schemas-microsoft-com:vml" Requires="v">
                <p:oleObj spid="_x0000_s6162" r:id="rId11" imgW="241195" imgH="393529" progId="">
                  <p:embed/>
                </p:oleObj>
              </mc:Choice>
              <mc:Fallback>
                <p:oleObj r:id="rId11" imgW="241195" imgH="393529" progId="">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79925" y="4735513"/>
                        <a:ext cx="376238"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99CC00"/>
                            </a:solidFill>
                            <a:miter lim="800000"/>
                            <a:headEnd/>
                            <a:tailEnd/>
                          </a14:hiddenLine>
                        </a:ext>
                      </a:extLst>
                    </p:spPr>
                  </p:pic>
                </p:oleObj>
              </mc:Fallback>
            </mc:AlternateContent>
          </a:graphicData>
        </a:graphic>
      </p:graphicFrame>
      <p:sp>
        <p:nvSpPr>
          <p:cNvPr id="316454" name="AutoShape 38"/>
          <p:cNvSpPr>
            <a:spLocks noChangeArrowheads="1"/>
          </p:cNvSpPr>
          <p:nvPr/>
        </p:nvSpPr>
        <p:spPr bwMode="auto">
          <a:xfrm>
            <a:off x="2871788" y="5318125"/>
            <a:ext cx="47625" cy="41275"/>
          </a:xfrm>
          <a:prstGeom prst="flowChartConnector">
            <a:avLst/>
          </a:prstGeom>
          <a:solidFill>
            <a:srgbClr val="FFFFFF"/>
          </a:solidFill>
          <a:ln w="9525">
            <a:solidFill>
              <a:srgbClr val="99CC00"/>
            </a:solidFill>
            <a:round/>
            <a:headEnd/>
            <a:tailEnd/>
          </a:ln>
        </p:spPr>
        <p:txBody>
          <a:bodyPr/>
          <a:lstStyle/>
          <a:p>
            <a:endParaRPr lang="en-US"/>
          </a:p>
        </p:txBody>
      </p:sp>
      <p:sp>
        <p:nvSpPr>
          <p:cNvPr id="316455" name="AutoShape 39"/>
          <p:cNvSpPr>
            <a:spLocks noChangeArrowheads="1"/>
          </p:cNvSpPr>
          <p:nvPr/>
        </p:nvSpPr>
        <p:spPr bwMode="auto">
          <a:xfrm>
            <a:off x="3740150" y="5318125"/>
            <a:ext cx="47625" cy="41275"/>
          </a:xfrm>
          <a:prstGeom prst="flowChartConnector">
            <a:avLst/>
          </a:prstGeom>
          <a:solidFill>
            <a:srgbClr val="FFFFFF"/>
          </a:solidFill>
          <a:ln w="9525">
            <a:solidFill>
              <a:srgbClr val="99CC00"/>
            </a:solidFill>
            <a:round/>
            <a:headEnd/>
            <a:tailEnd/>
          </a:ln>
        </p:spPr>
        <p:txBody>
          <a:bodyPr/>
          <a:lstStyle/>
          <a:p>
            <a:endParaRPr lang="en-US"/>
          </a:p>
        </p:txBody>
      </p:sp>
      <p:sp>
        <p:nvSpPr>
          <p:cNvPr id="316456" name="AutoShape 40"/>
          <p:cNvSpPr>
            <a:spLocks noChangeArrowheads="1"/>
          </p:cNvSpPr>
          <p:nvPr/>
        </p:nvSpPr>
        <p:spPr bwMode="auto">
          <a:xfrm>
            <a:off x="4629150" y="5318125"/>
            <a:ext cx="47625" cy="41275"/>
          </a:xfrm>
          <a:prstGeom prst="flowChartConnector">
            <a:avLst/>
          </a:prstGeom>
          <a:solidFill>
            <a:srgbClr val="FFFFFF"/>
          </a:solidFill>
          <a:ln w="9525">
            <a:solidFill>
              <a:srgbClr val="99CC00"/>
            </a:solidFill>
            <a:round/>
            <a:headEnd/>
            <a:tailEnd/>
          </a:ln>
        </p:spPr>
        <p:txBody>
          <a:bodyPr/>
          <a:lstStyle/>
          <a:p>
            <a:endParaRPr lang="en-US"/>
          </a:p>
        </p:txBody>
      </p:sp>
      <p:graphicFrame>
        <p:nvGraphicFramePr>
          <p:cNvPr id="316457" name="Object 41"/>
          <p:cNvGraphicFramePr>
            <a:graphicFrameLocks noChangeAspect="1"/>
          </p:cNvGraphicFramePr>
          <p:nvPr/>
        </p:nvGraphicFramePr>
        <p:xfrm>
          <a:off x="6299200" y="1524000"/>
          <a:ext cx="2616200" cy="784225"/>
        </p:xfrm>
        <a:graphic>
          <a:graphicData uri="http://schemas.openxmlformats.org/presentationml/2006/ole">
            <mc:AlternateContent xmlns:mc="http://schemas.openxmlformats.org/markup-compatibility/2006">
              <mc:Choice xmlns:v="urn:schemas-microsoft-com:vml" Requires="v">
                <p:oleObj spid="_x0000_s6163" name="Equation" r:id="rId13" imgW="761760" imgH="228600" progId="Equation.3">
                  <p:embed/>
                </p:oleObj>
              </mc:Choice>
              <mc:Fallback>
                <p:oleObj name="Equation" r:id="rId13" imgW="76176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99200" y="1524000"/>
                        <a:ext cx="2616200" cy="784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16458" name="Freeform 42"/>
          <p:cNvSpPr>
            <a:spLocks/>
          </p:cNvSpPr>
          <p:nvPr/>
        </p:nvSpPr>
        <p:spPr bwMode="auto">
          <a:xfrm flipH="1">
            <a:off x="1600200" y="4616450"/>
            <a:ext cx="433388" cy="727075"/>
          </a:xfrm>
          <a:custGeom>
            <a:avLst/>
            <a:gdLst>
              <a:gd name="T0" fmla="*/ 0 w 1350"/>
              <a:gd name="T1" fmla="*/ 0 h 2652"/>
              <a:gd name="T2" fmla="*/ 119 w 1350"/>
              <a:gd name="T3" fmla="*/ 20 h 2652"/>
              <a:gd name="T4" fmla="*/ 219 w 1350"/>
              <a:gd name="T5" fmla="*/ 95 h 2652"/>
              <a:gd name="T6" fmla="*/ 362 w 1350"/>
              <a:gd name="T7" fmla="*/ 252 h 2652"/>
              <a:gd name="T8" fmla="*/ 457 w 1350"/>
              <a:gd name="T9" fmla="*/ 392 h 2652"/>
              <a:gd name="T10" fmla="*/ 527 w 1350"/>
              <a:gd name="T11" fmla="*/ 501 h 2652"/>
              <a:gd name="T12" fmla="*/ 584 w 1350"/>
              <a:gd name="T13" fmla="*/ 615 h 2652"/>
              <a:gd name="T14" fmla="*/ 625 w 1350"/>
              <a:gd name="T15" fmla="*/ 696 h 2652"/>
              <a:gd name="T16" fmla="*/ 680 w 1350"/>
              <a:gd name="T17" fmla="*/ 813 h 2652"/>
              <a:gd name="T18" fmla="*/ 716 w 1350"/>
              <a:gd name="T19" fmla="*/ 888 h 2652"/>
              <a:gd name="T20" fmla="*/ 782 w 1350"/>
              <a:gd name="T21" fmla="*/ 1038 h 2652"/>
              <a:gd name="T22" fmla="*/ 851 w 1350"/>
              <a:gd name="T23" fmla="*/ 1226 h 2652"/>
              <a:gd name="T24" fmla="*/ 905 w 1350"/>
              <a:gd name="T25" fmla="*/ 1374 h 2652"/>
              <a:gd name="T26" fmla="*/ 962 w 1350"/>
              <a:gd name="T27" fmla="*/ 1518 h 2652"/>
              <a:gd name="T28" fmla="*/ 1013 w 1350"/>
              <a:gd name="T29" fmla="*/ 1659 h 2652"/>
              <a:gd name="T30" fmla="*/ 1098 w 1350"/>
              <a:gd name="T31" fmla="*/ 1908 h 2652"/>
              <a:gd name="T32" fmla="*/ 1276 w 1350"/>
              <a:gd name="T33" fmla="*/ 2417 h 2652"/>
              <a:gd name="T34" fmla="*/ 1350 w 1350"/>
              <a:gd name="T35" fmla="*/ 2652 h 2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0" h="2652">
                <a:moveTo>
                  <a:pt x="0" y="0"/>
                </a:moveTo>
                <a:cubicBezTo>
                  <a:pt x="41" y="2"/>
                  <a:pt x="82" y="4"/>
                  <a:pt x="119" y="20"/>
                </a:cubicBezTo>
                <a:cubicBezTo>
                  <a:pt x="156" y="36"/>
                  <a:pt x="178" y="56"/>
                  <a:pt x="219" y="95"/>
                </a:cubicBezTo>
                <a:cubicBezTo>
                  <a:pt x="260" y="134"/>
                  <a:pt x="322" y="203"/>
                  <a:pt x="362" y="252"/>
                </a:cubicBezTo>
                <a:cubicBezTo>
                  <a:pt x="402" y="301"/>
                  <a:pt x="430" y="351"/>
                  <a:pt x="457" y="392"/>
                </a:cubicBezTo>
                <a:cubicBezTo>
                  <a:pt x="484" y="433"/>
                  <a:pt x="506" y="464"/>
                  <a:pt x="527" y="501"/>
                </a:cubicBezTo>
                <a:lnTo>
                  <a:pt x="584" y="615"/>
                </a:lnTo>
                <a:cubicBezTo>
                  <a:pt x="600" y="647"/>
                  <a:pt x="609" y="663"/>
                  <a:pt x="625" y="696"/>
                </a:cubicBezTo>
                <a:cubicBezTo>
                  <a:pt x="641" y="729"/>
                  <a:pt x="665" y="781"/>
                  <a:pt x="680" y="813"/>
                </a:cubicBezTo>
                <a:cubicBezTo>
                  <a:pt x="695" y="845"/>
                  <a:pt x="699" y="851"/>
                  <a:pt x="716" y="888"/>
                </a:cubicBezTo>
                <a:cubicBezTo>
                  <a:pt x="733" y="925"/>
                  <a:pt x="760" y="982"/>
                  <a:pt x="782" y="1038"/>
                </a:cubicBezTo>
                <a:cubicBezTo>
                  <a:pt x="804" y="1094"/>
                  <a:pt x="831" y="1170"/>
                  <a:pt x="851" y="1226"/>
                </a:cubicBezTo>
                <a:cubicBezTo>
                  <a:pt x="871" y="1282"/>
                  <a:pt x="887" y="1325"/>
                  <a:pt x="905" y="1374"/>
                </a:cubicBezTo>
                <a:cubicBezTo>
                  <a:pt x="923" y="1423"/>
                  <a:pt x="944" y="1471"/>
                  <a:pt x="962" y="1518"/>
                </a:cubicBezTo>
                <a:cubicBezTo>
                  <a:pt x="980" y="1565"/>
                  <a:pt x="990" y="1594"/>
                  <a:pt x="1013" y="1659"/>
                </a:cubicBezTo>
                <a:cubicBezTo>
                  <a:pt x="1036" y="1724"/>
                  <a:pt x="1054" y="1782"/>
                  <a:pt x="1098" y="1908"/>
                </a:cubicBezTo>
                <a:cubicBezTo>
                  <a:pt x="1142" y="2034"/>
                  <a:pt x="1234" y="2293"/>
                  <a:pt x="1276" y="2417"/>
                </a:cubicBezTo>
                <a:cubicBezTo>
                  <a:pt x="1318" y="2541"/>
                  <a:pt x="1334" y="2596"/>
                  <a:pt x="1350" y="2652"/>
                </a:cubicBezTo>
              </a:path>
            </a:pathLst>
          </a:custGeom>
          <a:noFill/>
          <a:ln w="3810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6459" name="Text Box 43"/>
          <p:cNvSpPr txBox="1">
            <a:spLocks noChangeArrowheads="1"/>
          </p:cNvSpPr>
          <p:nvPr/>
        </p:nvSpPr>
        <p:spPr bwMode="auto">
          <a:xfrm>
            <a:off x="1524000" y="14478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Arial" pitchFamily="34" charset="0"/>
              </a:rPr>
              <a:t>I</a:t>
            </a:r>
            <a:r>
              <a:rPr lang="en-US" altLang="en-US" sz="2800" b="1" baseline="-25000">
                <a:latin typeface="Arial" pitchFamily="34" charset="0"/>
              </a:rPr>
              <a:t>0</a:t>
            </a:r>
            <a:endParaRPr lang="en-US" altLang="en-US" sz="2800" b="1">
              <a:latin typeface="Arial" pitchFamily="34" charset="0"/>
            </a:endParaRPr>
          </a:p>
        </p:txBody>
      </p:sp>
      <p:sp>
        <p:nvSpPr>
          <p:cNvPr id="316460" name="Text Box 44"/>
          <p:cNvSpPr txBox="1">
            <a:spLocks noChangeArrowheads="1"/>
          </p:cNvSpPr>
          <p:nvPr/>
        </p:nvSpPr>
        <p:spPr bwMode="auto">
          <a:xfrm>
            <a:off x="1352550" y="300990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Arial" pitchFamily="34" charset="0"/>
              </a:rPr>
              <a:t>- I</a:t>
            </a:r>
            <a:r>
              <a:rPr lang="en-US" altLang="en-US" sz="2800" b="1" baseline="-25000">
                <a:latin typeface="Arial" pitchFamily="34" charset="0"/>
              </a:rPr>
              <a:t>0</a:t>
            </a:r>
            <a:endParaRPr lang="en-US" altLang="en-US" sz="2800" b="1">
              <a:latin typeface="Arial" pitchFamily="34" charset="0"/>
            </a:endParaRPr>
          </a:p>
        </p:txBody>
      </p:sp>
      <p:sp>
        <p:nvSpPr>
          <p:cNvPr id="316461" name="Text Box 45"/>
          <p:cNvSpPr txBox="1">
            <a:spLocks noChangeArrowheads="1"/>
          </p:cNvSpPr>
          <p:nvPr/>
        </p:nvSpPr>
        <p:spPr bwMode="auto">
          <a:xfrm>
            <a:off x="1219200" y="4267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Arial" pitchFamily="34" charset="0"/>
              </a:rPr>
              <a:t>I</a:t>
            </a:r>
            <a:r>
              <a:rPr lang="en-US" altLang="en-US" sz="2800" b="1" baseline="-25000">
                <a:latin typeface="Arial" pitchFamily="34" charset="0"/>
              </a:rPr>
              <a:t>0</a:t>
            </a:r>
            <a:endParaRPr lang="en-US" altLang="en-US" sz="2800" b="1">
              <a:latin typeface="Arial" pitchFamily="34" charset="0"/>
            </a:endParaRPr>
          </a:p>
        </p:txBody>
      </p:sp>
      <p:sp>
        <p:nvSpPr>
          <p:cNvPr id="316462" name="Text Box 46"/>
          <p:cNvSpPr txBox="1">
            <a:spLocks noChangeArrowheads="1"/>
          </p:cNvSpPr>
          <p:nvPr/>
        </p:nvSpPr>
        <p:spPr bwMode="auto">
          <a:xfrm>
            <a:off x="1143000" y="579120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800" b="1">
                <a:latin typeface="Arial" pitchFamily="34" charset="0"/>
              </a:rPr>
              <a:t>- I</a:t>
            </a:r>
            <a:r>
              <a:rPr lang="en-US" altLang="en-US" sz="2800" b="1" baseline="-25000">
                <a:latin typeface="Arial" pitchFamily="34" charset="0"/>
              </a:rPr>
              <a:t>0</a:t>
            </a:r>
            <a:endParaRPr lang="en-US" altLang="en-US" sz="2800" b="1">
              <a:latin typeface="Arial" pitchFamily="34" charset="0"/>
            </a:endParaRPr>
          </a:p>
        </p:txBody>
      </p:sp>
      <p:sp>
        <p:nvSpPr>
          <p:cNvPr id="316463" name="Text Box 47"/>
          <p:cNvSpPr txBox="1">
            <a:spLocks noChangeArrowheads="1"/>
          </p:cNvSpPr>
          <p:nvPr/>
        </p:nvSpPr>
        <p:spPr bwMode="auto">
          <a:xfrm>
            <a:off x="1204912" y="90488"/>
            <a:ext cx="79390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dirty="0">
                <a:solidFill>
                  <a:srgbClr val="66FF33"/>
                </a:solidFill>
              </a:rPr>
              <a:t>ĐẠI CƯƠNG VỀ DÒNG ĐIỆN XOAY CHIỀU</a:t>
            </a:r>
          </a:p>
        </p:txBody>
      </p:sp>
      <p:sp>
        <p:nvSpPr>
          <p:cNvPr id="316464" name="Rectangle 48"/>
          <p:cNvSpPr>
            <a:spLocks noChangeArrowheads="1"/>
          </p:cNvSpPr>
          <p:nvPr/>
        </p:nvSpPr>
        <p:spPr bwMode="auto">
          <a:xfrm>
            <a:off x="595313" y="0"/>
            <a:ext cx="609600" cy="533400"/>
          </a:xfrm>
          <a:prstGeom prst="rect">
            <a:avLst/>
          </a:prstGeom>
          <a:solidFill>
            <a:schemeClr val="accent1"/>
          </a:solidFill>
          <a:ln>
            <a:noFill/>
          </a:ln>
          <a:effectLst/>
          <a:extLs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200" b="1">
                <a:latin typeface="Arial Black" pitchFamily="34" charset="0"/>
              </a:rPr>
              <a:t>12</a:t>
            </a:r>
          </a:p>
        </p:txBody>
      </p:sp>
      <p:sp>
        <p:nvSpPr>
          <p:cNvPr id="316465" name="Line 49"/>
          <p:cNvSpPr>
            <a:spLocks noChangeShapeType="1"/>
          </p:cNvSpPr>
          <p:nvPr/>
        </p:nvSpPr>
        <p:spPr bwMode="auto">
          <a:xfrm>
            <a:off x="519113" y="609600"/>
            <a:ext cx="8077200" cy="0"/>
          </a:xfrm>
          <a:prstGeom prst="line">
            <a:avLst/>
          </a:prstGeom>
          <a:noFill/>
          <a:ln w="28575">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949138526"/>
      </p:ext>
    </p:extLst>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Theme3">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Theme3</Template>
  <TotalTime>14</TotalTime>
  <Words>1005</Words>
  <Application>Microsoft Office PowerPoint</Application>
  <PresentationFormat>On-screen Show (4:3)</PresentationFormat>
  <Paragraphs>162</Paragraphs>
  <Slides>18</Slides>
  <Notes>0</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32" baseType="lpstr">
      <vt:lpstr>.VnArial NarrowH</vt:lpstr>
      <vt:lpstr>.VnAristote</vt:lpstr>
      <vt:lpstr>.VnTime</vt:lpstr>
      <vt:lpstr>.VnTimeH</vt:lpstr>
      <vt:lpstr>Arial</vt:lpstr>
      <vt:lpstr>Arial Black</vt:lpstr>
      <vt:lpstr>Symbol</vt:lpstr>
      <vt:lpstr>Tahoma</vt:lpstr>
      <vt:lpstr>Times New Roman</vt:lpstr>
      <vt:lpstr>Verdana</vt:lpstr>
      <vt:lpstr>VNI-Times</vt:lpstr>
      <vt:lpstr>Wingdings</vt:lpstr>
      <vt:lpstr>Theme3</vt:lpstr>
      <vt:lpstr>Equation</vt:lpstr>
      <vt:lpstr>* Nam ch©m cè ®Þnh * Vßng d©y dÉn di chuyÓn</vt:lpstr>
      <vt:lpstr>PowerPoint Presentation</vt:lpstr>
      <vt:lpstr>PowerPoint Presentation</vt:lpstr>
      <vt:lpstr>PowerPoint Presentation</vt:lpstr>
      <vt:lpstr>Bài 12: ĐẠI CƯƠNG VỀ DÒNG ĐIỆN   XOAY CHIỀU </vt:lpstr>
      <vt:lpstr>Xác định giá trị cực đại, tần số góc, chu kỳ, tần số, pha ban đầu của các dòng điện xoay chiều có cường độ tức thời (tính ra ampe) cho bởi:</vt:lpstr>
      <vt:lpstr>PowerPoint Presentation</vt:lpstr>
      <vt:lpstr>PowerPoint Presentation</vt:lpstr>
      <vt:lpstr>ĐỒ THỊ CỦA DÒNG ĐIỆN XOAY CHIỀU</vt:lpstr>
      <vt:lpstr>C3: Trên hình vẽ đồ thị nhình sin cắt trục tọa độ tại những điểm có tọa độ bằng bao nhiêu?</vt:lpstr>
      <vt:lpstr>C3: Trên hình vẽ đồ thị nhình sin cắt trục tọa độ tại những điểm có tọa độ bằng bao nhiêu?</vt:lpstr>
      <vt:lpstr>PowerPoint Presentation</vt:lpstr>
      <vt:lpstr>PowerPoint Presentation</vt:lpstr>
      <vt:lpstr>PowerPoint Presentation</vt:lpstr>
      <vt:lpstr>PowerPoint Presentation</vt:lpstr>
      <vt:lpstr>PowerPoint Presentation</vt:lpstr>
      <vt:lpstr>TÓM TẮT NỘI DUNG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Nam ch©m cè ®Þnh * Vßng d©y dÉn di chuyÓn</dc:title>
  <dc:creator>Lan Lam</dc:creator>
  <cp:lastModifiedBy>BAN</cp:lastModifiedBy>
  <cp:revision>2</cp:revision>
  <dcterms:created xsi:type="dcterms:W3CDTF">2020-08-24T23:07:46Z</dcterms:created>
  <dcterms:modified xsi:type="dcterms:W3CDTF">2020-08-28T07:08:34Z</dcterms:modified>
</cp:coreProperties>
</file>